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9" r:id="rId6"/>
    <p:sldId id="270" r:id="rId7"/>
    <p:sldId id="279" r:id="rId8"/>
    <p:sldId id="274" r:id="rId9"/>
    <p:sldId id="260" r:id="rId10"/>
    <p:sldId id="268" r:id="rId11"/>
    <p:sldId id="264" r:id="rId12"/>
    <p:sldId id="267" r:id="rId13"/>
    <p:sldId id="266" r:id="rId14"/>
    <p:sldId id="265" r:id="rId15"/>
    <p:sldId id="263" r:id="rId16"/>
    <p:sldId id="262" r:id="rId17"/>
    <p:sldId id="271" r:id="rId18"/>
    <p:sldId id="272" r:id="rId19"/>
    <p:sldId id="273" r:id="rId20"/>
    <p:sldId id="281" r:id="rId21"/>
    <p:sldId id="275" r:id="rId22"/>
    <p:sldId id="277" r:id="rId23"/>
    <p:sldId id="280" r:id="rId24"/>
    <p:sldId id="276" r:id="rId25"/>
    <p:sldId id="278" r:id="rId26"/>
    <p:sldId id="282" r:id="rId27"/>
    <p:sldId id="283" r:id="rId28"/>
    <p:sldId id="284" r:id="rId29"/>
    <p:sldId id="285" r:id="rId30"/>
    <p:sldId id="287" r:id="rId31"/>
    <p:sldId id="286" r:id="rId32"/>
    <p:sldId id="291" r:id="rId33"/>
    <p:sldId id="288" r:id="rId34"/>
    <p:sldId id="289" r:id="rId35"/>
    <p:sldId id="290" r:id="rId36"/>
    <p:sldId id="292" r:id="rId3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Objects="1"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E48A32-13F6-422B-B5C5-F53D0F856784}" type="datetime1">
              <a:rPr lang="en-US"/>
              <a:pPr/>
              <a:t>10/9/2012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FE9A3C-B592-4CE8-BD88-A5436D1391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BB9215-85F2-47D0-928F-F1F0CE4816E2}" type="datetime1">
              <a:rPr lang="en-US"/>
              <a:pPr/>
              <a:t>10/9/2012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04194D-5420-4E60-8C26-7FDF597BAC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072F09-75B4-4F11-87A3-798E44C2DC7C}" type="datetime1">
              <a:rPr lang="en-US"/>
              <a:pPr/>
              <a:t>10/9/2012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123524-538C-4C63-82B9-65ED65362B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AEF8A8-92EA-40DD-8BCF-9446CD87C844}" type="datetime1">
              <a:rPr lang="en-US"/>
              <a:pPr/>
              <a:t>10/9/2012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D374E5-5170-4A1F-BF3E-454187A5BC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9F83AB-38CC-42FC-BCE3-194DD37B24C2}" type="datetime1">
              <a:rPr lang="en-US"/>
              <a:pPr/>
              <a:t>10/9/2012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4084B7-6B1D-41DE-A9EA-A059F2A8E4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16DA21-C10C-42C3-A91E-CB2AA62A8AA1}" type="datetime1">
              <a:rPr lang="en-US"/>
              <a:pPr/>
              <a:t>10/9/2012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F3C872-1338-484A-A3E4-C80EF34F3D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00895B-5F59-4FC0-BA20-C85AF2EB1735}" type="datetime1">
              <a:rPr lang="en-US"/>
              <a:pPr/>
              <a:t>10/9/2012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BA3073-AD76-4BF8-A523-52D2BB96DB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984BA7-9BCC-41AC-BE54-80FDA9683E93}" type="datetime1">
              <a:rPr lang="en-US"/>
              <a:pPr/>
              <a:t>10/9/2012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8D24F8-6589-4708-88DF-E53C0B23B2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50C857-183D-4275-ADA6-7A0DFB69C63A}" type="datetime1">
              <a:rPr lang="en-US"/>
              <a:pPr/>
              <a:t>10/9/2012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2B6E5C-1125-4D82-8F01-0C0D7D10CC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9D1338-4224-4561-88AF-B1623E103C07}" type="datetime1">
              <a:rPr lang="en-US"/>
              <a:pPr/>
              <a:t>10/9/2012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D1CFC1-1411-480D-AEBA-295B2D3B58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B85BCA-E831-4510-8FE7-02D4138FB871}" type="datetime1">
              <a:rPr lang="en-US"/>
              <a:pPr/>
              <a:t>10/9/2012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CECE39-E150-46D3-A27E-51F4D64547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-106" charset="0"/>
              </a:defRPr>
            </a:lvl1pPr>
          </a:lstStyle>
          <a:p>
            <a:fld id="{84ABF429-D53C-47AE-B2FB-84221DBE73B2}" type="datetime1">
              <a:rPr lang="en-US"/>
              <a:pPr/>
              <a:t>10/9/2012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-10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-106" charset="0"/>
              </a:defRPr>
            </a:lvl1pPr>
          </a:lstStyle>
          <a:p>
            <a:fld id="{21F1D1BB-924D-466C-B921-CDEF0197100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End of Year QUIZ</a:t>
            </a: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11PDHPE IN REVIEW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smtClean="0"/>
              <a:t>What are modifiable health determinants?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175260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n-US" smtClean="0"/>
              <a:t>What are the short term effects of exercise on</a:t>
            </a:r>
          </a:p>
          <a:p>
            <a:pPr algn="ctr" eaLnBrk="1" hangingPunct="1">
              <a:buFont typeface="Arial" charset="0"/>
              <a:buNone/>
            </a:pPr>
            <a:r>
              <a:rPr lang="en-US" smtClean="0"/>
              <a:t>the respiratory system?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121920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n-US" smtClean="0"/>
              <a:t>How does balance &amp; stability influence movement in a sporting context?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525963"/>
          </a:xfrm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r>
              <a:rPr lang="en-US" smtClean="0"/>
              <a:t>Justify three reasons why people take part in outdoor recreation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4525963"/>
          </a:xfrm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r>
              <a:rPr lang="en-US" smtClean="0"/>
              <a:t>What are safety issues to consider with first aid and protective strategies you can adapt?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4525963"/>
          </a:xfrm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r>
              <a:rPr lang="en-US" smtClean="0"/>
              <a:t>How can health promotion be used in schools?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533400" y="960438"/>
            <a:ext cx="8229600" cy="4525962"/>
          </a:xfrm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r>
              <a:rPr lang="en-US" smtClean="0"/>
              <a:t>What is the difference between the systemic and pulmonary circulation system?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533400" y="960438"/>
            <a:ext cx="8229600" cy="4525962"/>
          </a:xfrm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r>
              <a:rPr lang="en-US" smtClean="0"/>
              <a:t>Describe how environmental factors impact an individual’s health?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533400" y="960438"/>
            <a:ext cx="8229600" cy="4525962"/>
          </a:xfrm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r>
              <a:rPr lang="en-US" smtClean="0"/>
              <a:t>Outline the structure and function of a synovial joint. (Use knee as example)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533400" y="960438"/>
            <a:ext cx="8229600" cy="4525962"/>
          </a:xfrm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r>
              <a:rPr lang="en-US" smtClean="0"/>
              <a:t>What are 3 issues to consider when selecting a suitable campsite?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990600"/>
            <a:ext cx="5937250" cy="419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Box 7"/>
          <p:cNvSpPr txBox="1">
            <a:spLocks noChangeArrowheads="1"/>
          </p:cNvSpPr>
          <p:nvPr/>
        </p:nvSpPr>
        <p:spPr bwMode="auto">
          <a:xfrm>
            <a:off x="914400" y="5791200"/>
            <a:ext cx="7162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alibri" pitchFamily="-106" charset="0"/>
              </a:rPr>
              <a:t>For the following slides, fill in the missing words.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Mix ‘n’ Match</a:t>
            </a:r>
          </a:p>
        </p:txBody>
      </p:sp>
      <p:pic>
        <p:nvPicPr>
          <p:cNvPr id="32771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417638"/>
            <a:ext cx="6118225" cy="396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TextBox 4"/>
          <p:cNvSpPr txBox="1">
            <a:spLocks noChangeArrowheads="1"/>
          </p:cNvSpPr>
          <p:nvPr/>
        </p:nvSpPr>
        <p:spPr bwMode="auto">
          <a:xfrm>
            <a:off x="1143000" y="5526088"/>
            <a:ext cx="70104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From the following pictures and items – work out their relationship to the PDHPE syllabus and discuss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3"/>
          <p:cNvPicPr>
            <a:picLocks noChangeAspect="1"/>
          </p:cNvPicPr>
          <p:nvPr/>
        </p:nvPicPr>
        <p:blipFill>
          <a:blip r:embed="rId2"/>
          <a:srcRect r="2203"/>
          <a:stretch>
            <a:fillRect/>
          </a:stretch>
        </p:blipFill>
        <p:spPr bwMode="auto">
          <a:xfrm>
            <a:off x="977900" y="933450"/>
            <a:ext cx="7327900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3700" y="1200150"/>
            <a:ext cx="5816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50" y="2000250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447800"/>
            <a:ext cx="66675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1397000"/>
            <a:ext cx="40640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328738"/>
            <a:ext cx="3429000" cy="413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657600" y="3039070"/>
            <a:ext cx="130084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A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-106" charset="0"/>
                <a:cs typeface="ＭＳ Ｐゴシック" pitchFamily="-106" charset="-128"/>
              </a:rPr>
              <a:t>VS.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Mixed Bag</a:t>
            </a:r>
          </a:p>
        </p:txBody>
      </p:sp>
      <p:sp>
        <p:nvSpPr>
          <p:cNvPr id="38915" name="TextBox 4"/>
          <p:cNvSpPr txBox="1">
            <a:spLocks noChangeArrowheads="1"/>
          </p:cNvSpPr>
          <p:nvPr/>
        </p:nvSpPr>
        <p:spPr bwMode="auto">
          <a:xfrm>
            <a:off x="1143000" y="5526088"/>
            <a:ext cx="7010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Answer the following questions about PDHPE and other stuff</a:t>
            </a:r>
          </a:p>
        </p:txBody>
      </p:sp>
      <p:pic>
        <p:nvPicPr>
          <p:cNvPr id="38916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6475" y="1868488"/>
            <a:ext cx="2051050" cy="312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Content Placeholder 2"/>
          <p:cNvSpPr>
            <a:spLocks noGrp="1"/>
          </p:cNvSpPr>
          <p:nvPr>
            <p:ph idx="1"/>
          </p:nvPr>
        </p:nvSpPr>
        <p:spPr>
          <a:xfrm>
            <a:off x="533400" y="960438"/>
            <a:ext cx="8229600" cy="4525962"/>
          </a:xfrm>
        </p:spPr>
        <p:txBody>
          <a:bodyPr anchor="ctr"/>
          <a:lstStyle/>
          <a:p>
            <a:pPr marL="0" indent="0" algn="ctr">
              <a:buFont typeface="Arial" charset="0"/>
              <a:buNone/>
            </a:pPr>
            <a:r>
              <a:rPr lang="en-AU" smtClean="0"/>
              <a:t>How many drinks can be consumed by a female full licensed driver in the first hour, and still remain under the legal BAC limit?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533400" y="960438"/>
            <a:ext cx="8229600" cy="4525962"/>
          </a:xfrm>
        </p:spPr>
        <p:txBody>
          <a:bodyPr anchor="ctr"/>
          <a:lstStyle/>
          <a:p>
            <a:pPr marL="0" indent="0" algn="ctr">
              <a:buFont typeface="Arial" charset="0"/>
              <a:buNone/>
            </a:pPr>
            <a:r>
              <a:rPr lang="en-AU" smtClean="0"/>
              <a:t>How many compressions should be given in CPR?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Content Placeholder 2"/>
          <p:cNvSpPr>
            <a:spLocks noGrp="1"/>
          </p:cNvSpPr>
          <p:nvPr>
            <p:ph idx="1"/>
          </p:nvPr>
        </p:nvSpPr>
        <p:spPr>
          <a:xfrm>
            <a:off x="533400" y="960438"/>
            <a:ext cx="8229600" cy="4525962"/>
          </a:xfrm>
        </p:spPr>
        <p:txBody>
          <a:bodyPr anchor="ctr"/>
          <a:lstStyle/>
          <a:p>
            <a:pPr marL="0" indent="0" algn="ctr">
              <a:buFont typeface="Arial" charset="0"/>
              <a:buNone/>
            </a:pPr>
            <a:r>
              <a:rPr lang="en-AU" smtClean="0"/>
              <a:t>How many passengers can a P-plater carry at 11:12pm?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57200" y="457200"/>
          <a:ext cx="8229600" cy="6019800"/>
        </p:xfrm>
        <a:graphic>
          <a:graphicData uri="http://schemas.openxmlformats.org/drawingml/2006/table">
            <a:tbl>
              <a:tblPr/>
              <a:tblGrid>
                <a:gridCol w="2057400"/>
                <a:gridCol w="2057400"/>
                <a:gridCol w="2057400"/>
                <a:gridCol w="2057400"/>
              </a:tblGrid>
              <a:tr h="10033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Muscle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Origin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Insertion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Action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0033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Triceps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6" charset="0"/>
                        <a:ea typeface="ＭＳ Ｐゴシック" pitchFamily="-106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Ulna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6" charset="0"/>
                        <a:ea typeface="ＭＳ Ｐゴシック" pitchFamily="-106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0033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Soleus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Tibia, fibula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6" charset="0"/>
                        <a:ea typeface="ＭＳ Ｐゴシック" pitchFamily="-106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Plantar flexion of foot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0033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Trapezius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6" charset="0"/>
                        <a:ea typeface="ＭＳ Ｐゴシック" pitchFamily="-106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Scapula, clavicle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Adduction arm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0033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Erector Spinae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Base of skull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6" charset="0"/>
                        <a:ea typeface="ＭＳ Ｐゴシック" pitchFamily="-106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6" charset="0"/>
                        <a:ea typeface="ＭＳ Ｐゴシック" pitchFamily="-106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0033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Hamstrings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6" charset="0"/>
                        <a:ea typeface="ＭＳ Ｐゴシック" pitchFamily="-106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Tibia, head of fibula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Extension of thigh, flexion of lower leg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Content Placeholder 2"/>
          <p:cNvSpPr>
            <a:spLocks noGrp="1"/>
          </p:cNvSpPr>
          <p:nvPr>
            <p:ph idx="1"/>
          </p:nvPr>
        </p:nvSpPr>
        <p:spPr>
          <a:xfrm>
            <a:off x="533400" y="960438"/>
            <a:ext cx="8229600" cy="4525962"/>
          </a:xfrm>
        </p:spPr>
        <p:txBody>
          <a:bodyPr anchor="ctr"/>
          <a:lstStyle/>
          <a:p>
            <a:pPr marL="0" indent="0" algn="ctr">
              <a:buFont typeface="Arial" charset="0"/>
              <a:buNone/>
            </a:pPr>
            <a:r>
              <a:rPr lang="en-AU" smtClean="0"/>
              <a:t>Place the PE Faculty in order of how many years they have been at SRHS.</a:t>
            </a:r>
          </a:p>
          <a:p>
            <a:pPr marL="0" indent="0" algn="ctr">
              <a:buFont typeface="Arial" charset="0"/>
              <a:buNone/>
            </a:pPr>
            <a:r>
              <a:rPr lang="en-AU" smtClean="0"/>
              <a:t>Ratusau, Zieba, Sultana, Dunajcik, Bordado,Rawlings, Sculley, Ng.</a:t>
            </a:r>
          </a:p>
          <a:p>
            <a:pPr marL="0" indent="0" algn="ctr">
              <a:buFont typeface="Arial" charset="0"/>
              <a:buNone/>
            </a:pPr>
            <a:endParaRPr lang="en-A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533400" y="960438"/>
            <a:ext cx="8229600" cy="4525962"/>
          </a:xfrm>
        </p:spPr>
        <p:txBody>
          <a:bodyPr anchor="ctr"/>
          <a:lstStyle/>
          <a:p>
            <a:pPr marL="0" indent="0" algn="ctr">
              <a:buFont typeface="Arial" charset="0"/>
              <a:buNone/>
            </a:pPr>
            <a:r>
              <a:rPr lang="en-AU" smtClean="0"/>
              <a:t>How many times higher are males aged 15-29 at risk of road accidents compared to females?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Content Placeholder 2"/>
          <p:cNvSpPr>
            <a:spLocks noGrp="1"/>
          </p:cNvSpPr>
          <p:nvPr>
            <p:ph idx="1"/>
          </p:nvPr>
        </p:nvSpPr>
        <p:spPr>
          <a:xfrm>
            <a:off x="533400" y="960438"/>
            <a:ext cx="8229600" cy="4525962"/>
          </a:xfrm>
        </p:spPr>
        <p:txBody>
          <a:bodyPr anchor="ctr"/>
          <a:lstStyle/>
          <a:p>
            <a:pPr marL="0" indent="0" algn="ctr">
              <a:buFont typeface="Arial" charset="0"/>
              <a:buNone/>
            </a:pPr>
            <a:r>
              <a:rPr lang="en-AU" sz="6600" smtClean="0"/>
              <a:t>How many PE staff were not born in Australia?</a:t>
            </a:r>
          </a:p>
          <a:p>
            <a:pPr marL="0" indent="0" algn="ctr">
              <a:buFont typeface="Arial" charset="0"/>
              <a:buNone/>
            </a:pPr>
            <a:r>
              <a:rPr lang="en-AU" smtClean="0"/>
              <a:t>Bonus marks: Name the teacher/s and country of birth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Content Placeholder 2"/>
          <p:cNvSpPr>
            <a:spLocks noGrp="1"/>
          </p:cNvSpPr>
          <p:nvPr>
            <p:ph idx="1"/>
          </p:nvPr>
        </p:nvSpPr>
        <p:spPr>
          <a:xfrm>
            <a:off x="533400" y="960438"/>
            <a:ext cx="8229600" cy="4525962"/>
          </a:xfrm>
        </p:spPr>
        <p:txBody>
          <a:bodyPr anchor="ctr"/>
          <a:lstStyle/>
          <a:p>
            <a:pPr marL="0" indent="0" algn="ctr">
              <a:buFont typeface="Arial" charset="0"/>
              <a:buNone/>
            </a:pPr>
            <a:r>
              <a:rPr lang="en-AU" smtClean="0"/>
              <a:t>What is the minimum depth a hole should be dug if someone needs to urinate at camp?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Content Placeholder 2"/>
          <p:cNvSpPr>
            <a:spLocks noGrp="1"/>
          </p:cNvSpPr>
          <p:nvPr>
            <p:ph idx="1"/>
          </p:nvPr>
        </p:nvSpPr>
        <p:spPr>
          <a:xfrm>
            <a:off x="533400" y="960438"/>
            <a:ext cx="8229600" cy="4525962"/>
          </a:xfrm>
        </p:spPr>
        <p:txBody>
          <a:bodyPr anchor="ctr"/>
          <a:lstStyle/>
          <a:p>
            <a:pPr marL="0" indent="0" algn="ctr">
              <a:buFont typeface="Arial" charset="0"/>
              <a:buNone/>
            </a:pPr>
            <a:r>
              <a:rPr lang="en-AU" smtClean="0"/>
              <a:t>Which PE teacher used to teach English at SRHS and which one is a trained English teacher but chooses teach PE? </a:t>
            </a:r>
          </a:p>
          <a:p>
            <a:pPr marL="0" indent="0" algn="ctr">
              <a:buFont typeface="Arial" charset="0"/>
              <a:buNone/>
            </a:pPr>
            <a:r>
              <a:rPr lang="en-AU" sz="1100" smtClean="0"/>
              <a:t>(hint: need 2 names)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Content Placeholder 2"/>
          <p:cNvSpPr>
            <a:spLocks noGrp="1"/>
          </p:cNvSpPr>
          <p:nvPr>
            <p:ph idx="1"/>
          </p:nvPr>
        </p:nvSpPr>
        <p:spPr>
          <a:xfrm>
            <a:off x="533400" y="960438"/>
            <a:ext cx="8229600" cy="4525962"/>
          </a:xfrm>
        </p:spPr>
        <p:txBody>
          <a:bodyPr anchor="ctr"/>
          <a:lstStyle/>
          <a:p>
            <a:pPr marL="0" indent="0" algn="ctr">
              <a:buFont typeface="Arial" charset="0"/>
              <a:buNone/>
            </a:pPr>
            <a:r>
              <a:rPr lang="en-AU" smtClean="0"/>
              <a:t>Which PE staff member represented their country at their chosen sport?</a:t>
            </a:r>
          </a:p>
          <a:p>
            <a:pPr marL="0" indent="0" algn="ctr">
              <a:buFont typeface="Arial" charset="0"/>
              <a:buNone/>
            </a:pPr>
            <a:endParaRPr lang="en-AU" smtClean="0"/>
          </a:p>
          <a:p>
            <a:pPr marL="0" indent="0" algn="ctr">
              <a:buFont typeface="Arial" charset="0"/>
              <a:buNone/>
            </a:pPr>
            <a:r>
              <a:rPr lang="en-AU" sz="1400" smtClean="0"/>
              <a:t>Bonus mark: if you can name the sport they played.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Content Placeholder 2"/>
          <p:cNvSpPr>
            <a:spLocks noGrp="1"/>
          </p:cNvSpPr>
          <p:nvPr>
            <p:ph idx="1"/>
          </p:nvPr>
        </p:nvSpPr>
        <p:spPr>
          <a:xfrm>
            <a:off x="533400" y="960438"/>
            <a:ext cx="8229600" cy="4525962"/>
          </a:xfrm>
        </p:spPr>
        <p:txBody>
          <a:bodyPr anchor="ctr"/>
          <a:lstStyle/>
          <a:p>
            <a:pPr marL="0" indent="0" algn="ctr">
              <a:buFont typeface="Arial" charset="0"/>
              <a:buNone/>
            </a:pPr>
            <a:r>
              <a:rPr lang="en-AU" smtClean="0"/>
              <a:t>DRABCD stands for?</a:t>
            </a:r>
          </a:p>
          <a:p>
            <a:pPr marL="0" indent="0" algn="ctr">
              <a:buFont typeface="Arial" charset="0"/>
              <a:buNone/>
            </a:pPr>
            <a:endParaRPr lang="en-A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Ottawa Charter</a:t>
            </a:r>
          </a:p>
        </p:txBody>
      </p:sp>
      <p:sp>
        <p:nvSpPr>
          <p:cNvPr id="16387" name="TextBox 3"/>
          <p:cNvSpPr txBox="1">
            <a:spLocks noChangeArrowheads="1"/>
          </p:cNvSpPr>
          <p:nvPr/>
        </p:nvSpPr>
        <p:spPr bwMode="auto">
          <a:xfrm>
            <a:off x="457200" y="1417638"/>
            <a:ext cx="7772400" cy="369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2400">
                <a:latin typeface="Calibri" pitchFamily="-106" charset="0"/>
              </a:rPr>
              <a:t>__________ Public Policy</a:t>
            </a:r>
          </a:p>
          <a:p>
            <a:pPr marL="342900" indent="-342900"/>
            <a:endParaRPr lang="en-US" sz="2400">
              <a:latin typeface="Calibri" pitchFamily="-106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2400">
                <a:latin typeface="Calibri" pitchFamily="-106" charset="0"/>
              </a:rPr>
              <a:t>Creating ___________ ______________</a:t>
            </a:r>
          </a:p>
          <a:p>
            <a:pPr marL="342900" indent="-342900"/>
            <a:endParaRPr lang="en-US" sz="2400">
              <a:latin typeface="Calibri" pitchFamily="-106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2400">
                <a:latin typeface="Calibri" pitchFamily="-106" charset="0"/>
              </a:rPr>
              <a:t>Strengthen ____________ ___________</a:t>
            </a:r>
          </a:p>
          <a:p>
            <a:pPr marL="342900" indent="-342900"/>
            <a:endParaRPr lang="en-US" sz="2400">
              <a:latin typeface="Calibri" pitchFamily="-106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2400">
                <a:latin typeface="Calibri" pitchFamily="-106" charset="0"/>
              </a:rPr>
              <a:t>___________ Personal ___________</a:t>
            </a:r>
          </a:p>
          <a:p>
            <a:pPr marL="342900" indent="-342900"/>
            <a:endParaRPr lang="en-US" sz="2400">
              <a:latin typeface="Calibri" pitchFamily="-106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2400">
                <a:latin typeface="Calibri" pitchFamily="-106" charset="0"/>
              </a:rPr>
              <a:t>____________ health services</a:t>
            </a:r>
          </a:p>
          <a:p>
            <a:pPr marL="342900" indent="-342900">
              <a:buFontTx/>
              <a:buAutoNum type="arabicPeriod"/>
            </a:pPr>
            <a:endParaRPr lang="en-US">
              <a:latin typeface="Calibri" pitchFamily="-106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4"/>
          <p:cNvGraphicFramePr>
            <a:graphicFrameLocks noGrp="1"/>
          </p:cNvGraphicFramePr>
          <p:nvPr>
            <p:ph idx="1"/>
          </p:nvPr>
        </p:nvGraphicFramePr>
        <p:xfrm>
          <a:off x="533400" y="1676400"/>
          <a:ext cx="8229600" cy="2228850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371475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Agonist &amp; Antagonist Muscle Pairs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6" charset="0"/>
                        <a:ea typeface="ＭＳ Ｐゴシック" pitchFamily="-10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Triceps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6" charset="0"/>
                        <a:ea typeface="ＭＳ Ｐゴシック" pitchFamily="-10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Latissmus Dorsi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Trapezius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6" charset="0"/>
                        <a:ea typeface="ＭＳ Ｐゴシック" pitchFamily="-10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6" charset="0"/>
                        <a:ea typeface="ＭＳ Ｐゴシック" pitchFamily="-10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Hamstrings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Tibialis Anterior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6" charset="0"/>
                        <a:ea typeface="ＭＳ Ｐゴシック" pitchFamily="-10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4"/>
          <p:cNvGraphicFramePr>
            <a:graphicFrameLocks noGrp="1"/>
          </p:cNvGraphicFramePr>
          <p:nvPr>
            <p:ph idx="1"/>
          </p:nvPr>
        </p:nvGraphicFramePr>
        <p:xfrm>
          <a:off x="533400" y="1279525"/>
          <a:ext cx="8229600" cy="3746500"/>
        </p:xfrm>
        <a:graphic>
          <a:graphicData uri="http://schemas.openxmlformats.org/drawingml/2006/table">
            <a:tbl>
              <a:tblPr/>
              <a:tblGrid>
                <a:gridCol w="2209800"/>
                <a:gridCol w="6019800"/>
              </a:tblGrid>
              <a:tr h="749300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STOP regime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7493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S______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6" charset="0"/>
                        <a:ea typeface="ＭＳ Ｐゴシック" pitchFamily="-10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7493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T______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6" charset="0"/>
                        <a:ea typeface="ＭＳ Ｐゴシック" pitchFamily="-10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7493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O______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6" charset="0"/>
                        <a:ea typeface="ＭＳ Ｐゴシック" pitchFamily="-10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7493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P______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6" charset="0"/>
                        <a:ea typeface="ＭＳ Ｐゴシック" pitchFamily="-10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4"/>
          <p:cNvGraphicFramePr>
            <a:graphicFrameLocks noGrp="1"/>
          </p:cNvGraphicFramePr>
          <p:nvPr>
            <p:ph idx="1"/>
          </p:nvPr>
        </p:nvGraphicFramePr>
        <p:xfrm>
          <a:off x="533400" y="1279525"/>
          <a:ext cx="8229600" cy="3746500"/>
        </p:xfrm>
        <a:graphic>
          <a:graphicData uri="http://schemas.openxmlformats.org/drawingml/2006/table">
            <a:tbl>
              <a:tblPr/>
              <a:tblGrid>
                <a:gridCol w="4191000"/>
                <a:gridCol w="4038600"/>
              </a:tblGrid>
              <a:tr h="749300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Name that bone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7493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Largest and longest bone in body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6" charset="0"/>
                        <a:ea typeface="ＭＳ Ｐゴシック" pitchFamily="-10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7493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Small bone in front of the knee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6" charset="0"/>
                        <a:ea typeface="ＭＳ Ｐゴシック" pitchFamily="-10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7493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Large, flat, triangular bone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6" charset="0"/>
                        <a:ea typeface="ＭＳ Ｐゴシック" pitchFamily="-10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7493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The inner, larger bone of the leg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6" charset="0"/>
                        <a:ea typeface="ＭＳ Ｐゴシック" pitchFamily="-10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What’s that tune?</a:t>
            </a:r>
          </a:p>
        </p:txBody>
      </p:sp>
      <p:sp>
        <p:nvSpPr>
          <p:cNvPr id="20483" name="TextBox 4"/>
          <p:cNvSpPr txBox="1">
            <a:spLocks noChangeArrowheads="1"/>
          </p:cNvSpPr>
          <p:nvPr/>
        </p:nvSpPr>
        <p:spPr bwMode="auto">
          <a:xfrm>
            <a:off x="1143000" y="5526088"/>
            <a:ext cx="7010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Name the song, and the artist.</a:t>
            </a:r>
          </a:p>
        </p:txBody>
      </p:sp>
      <p:pic>
        <p:nvPicPr>
          <p:cNvPr id="2048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1676400"/>
            <a:ext cx="3052763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What?</a:t>
            </a:r>
          </a:p>
        </p:txBody>
      </p:sp>
      <p:pic>
        <p:nvPicPr>
          <p:cNvPr id="21507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1417638"/>
            <a:ext cx="4184650" cy="416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Box 3"/>
          <p:cNvSpPr txBox="1">
            <a:spLocks noChangeArrowheads="1"/>
          </p:cNvSpPr>
          <p:nvPr/>
        </p:nvSpPr>
        <p:spPr bwMode="auto">
          <a:xfrm>
            <a:off x="2057400" y="5791200"/>
            <a:ext cx="6019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Answer the following questions and provide examples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484</Words>
  <Application>Microsoft Macintosh PowerPoint</Application>
  <PresentationFormat>On-screen Show (4:3)</PresentationFormat>
  <Paragraphs>81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ＭＳ Ｐゴシック</vt:lpstr>
      <vt:lpstr>Calibri</vt:lpstr>
      <vt:lpstr>Office Theme</vt:lpstr>
      <vt:lpstr>End of Year QUIZ</vt:lpstr>
      <vt:lpstr>Slide 2</vt:lpstr>
      <vt:lpstr>Slide 3</vt:lpstr>
      <vt:lpstr>Ottawa Charter</vt:lpstr>
      <vt:lpstr>Slide 5</vt:lpstr>
      <vt:lpstr>Slide 6</vt:lpstr>
      <vt:lpstr>Slide 7</vt:lpstr>
      <vt:lpstr>What’s that tune?</vt:lpstr>
      <vt:lpstr>What?</vt:lpstr>
      <vt:lpstr>What are modifiable health determinants? 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Mix ‘n’ Match</vt:lpstr>
      <vt:lpstr>Slide 21</vt:lpstr>
      <vt:lpstr>Slide 22</vt:lpstr>
      <vt:lpstr>Slide 23</vt:lpstr>
      <vt:lpstr>Slide 24</vt:lpstr>
      <vt:lpstr>Slide 25</vt:lpstr>
      <vt:lpstr>Mixed Bag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End of Year QUIZ</dc:title>
  <dc:creator>Vasiti Ratusau</dc:creator>
  <cp:lastModifiedBy>DET User</cp:lastModifiedBy>
  <cp:revision>28</cp:revision>
  <dcterms:created xsi:type="dcterms:W3CDTF">2012-08-31T00:33:39Z</dcterms:created>
  <dcterms:modified xsi:type="dcterms:W3CDTF">2012-10-09T05:34:29Z</dcterms:modified>
</cp:coreProperties>
</file>