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2" r:id="rId3"/>
    <p:sldId id="257" r:id="rId4"/>
    <p:sldId id="258" r:id="rId5"/>
    <p:sldId id="263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1871-E43F-4258-8680-075D16484FE8}" type="datetimeFigureOut">
              <a:rPr lang="en-AU" smtClean="0"/>
              <a:t>2/11/2012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39DFC-B7D3-4F9F-B942-75515859E11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1871-E43F-4258-8680-075D16484FE8}" type="datetimeFigureOut">
              <a:rPr lang="en-AU" smtClean="0"/>
              <a:t>2/11/2012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39DFC-B7D3-4F9F-B942-75515859E11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1871-E43F-4258-8680-075D16484FE8}" type="datetimeFigureOut">
              <a:rPr lang="en-AU" smtClean="0"/>
              <a:t>2/11/2012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39DFC-B7D3-4F9F-B942-75515859E11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1871-E43F-4258-8680-075D16484FE8}" type="datetimeFigureOut">
              <a:rPr lang="en-AU" smtClean="0"/>
              <a:t>2/11/2012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39DFC-B7D3-4F9F-B942-75515859E11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1871-E43F-4258-8680-075D16484FE8}" type="datetimeFigureOut">
              <a:rPr lang="en-AU" smtClean="0"/>
              <a:t>2/11/2012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39DFC-B7D3-4F9F-B942-75515859E11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1871-E43F-4258-8680-075D16484FE8}" type="datetimeFigureOut">
              <a:rPr lang="en-AU" smtClean="0"/>
              <a:t>2/11/2012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39DFC-B7D3-4F9F-B942-75515859E11C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1871-E43F-4258-8680-075D16484FE8}" type="datetimeFigureOut">
              <a:rPr lang="en-AU" smtClean="0"/>
              <a:t>2/11/2012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39DFC-B7D3-4F9F-B942-75515859E11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1871-E43F-4258-8680-075D16484FE8}" type="datetimeFigureOut">
              <a:rPr lang="en-AU" smtClean="0"/>
              <a:t>2/11/2012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39DFC-B7D3-4F9F-B942-75515859E11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1871-E43F-4258-8680-075D16484FE8}" type="datetimeFigureOut">
              <a:rPr lang="en-AU" smtClean="0"/>
              <a:t>2/11/2012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39DFC-B7D3-4F9F-B942-75515859E11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1871-E43F-4258-8680-075D16484FE8}" type="datetimeFigureOut">
              <a:rPr lang="en-AU" smtClean="0"/>
              <a:t>2/11/2012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839DFC-B7D3-4F9F-B942-75515859E11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1871-E43F-4258-8680-075D16484FE8}" type="datetimeFigureOut">
              <a:rPr lang="en-AU" smtClean="0"/>
              <a:t>2/11/2012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39DFC-B7D3-4F9F-B942-75515859E11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61D1871-E43F-4258-8680-075D16484FE8}" type="datetimeFigureOut">
              <a:rPr lang="en-AU" smtClean="0"/>
              <a:t>2/11/2012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A839DFC-B7D3-4F9F-B942-75515859E11C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AU" sz="4400" dirty="0" smtClean="0"/>
              <a:t>Overseas-born people</a:t>
            </a:r>
            <a:endParaRPr lang="en-AU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AU" sz="2000" dirty="0" smtClean="0"/>
              <a:t>By: Nahren, </a:t>
            </a:r>
            <a:r>
              <a:rPr lang="en-AU" sz="2000" dirty="0" err="1" smtClean="0"/>
              <a:t>Pisu</a:t>
            </a:r>
            <a:r>
              <a:rPr lang="en-AU" sz="2000" dirty="0" smtClean="0"/>
              <a:t>, Jazz &amp;&amp; </a:t>
            </a:r>
            <a:r>
              <a:rPr lang="en-AU" sz="2000" dirty="0" err="1" smtClean="0"/>
              <a:t>Chantelle</a:t>
            </a:r>
            <a:r>
              <a:rPr lang="en-AU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303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sz="3200" dirty="0" smtClean="0"/>
              <a:t>Overseas born people are defined as people who are born overseas. </a:t>
            </a:r>
          </a:p>
          <a:p>
            <a:r>
              <a:rPr lang="en-AU" sz="3200" dirty="0" smtClean="0"/>
              <a:t>They </a:t>
            </a:r>
            <a:r>
              <a:rPr lang="en-AU" sz="3200" dirty="0"/>
              <a:t>make up almost a quarter of the population, approximately 4 960 000 people, were born overseas.</a:t>
            </a:r>
          </a:p>
          <a:p>
            <a:r>
              <a:rPr lang="en-AU" sz="3200" dirty="0"/>
              <a:t> Also 60 per cent of overseas-born people were born in a non-English-speaking country.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653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Overseas-born people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4925144"/>
          </a:xfrm>
        </p:spPr>
        <p:txBody>
          <a:bodyPr/>
          <a:lstStyle/>
          <a:p>
            <a:r>
              <a:rPr lang="en-AU" sz="2800" dirty="0" smtClean="0"/>
              <a:t>They enjoy a higher level of health than that of the Australian-born population. Known as the ‘healthy migrant effect’, the main reasons appear to be that:</a:t>
            </a:r>
          </a:p>
          <a:p>
            <a:pPr marL="0" indent="0">
              <a:buNone/>
            </a:pPr>
            <a:r>
              <a:rPr lang="en-AU" sz="2800" dirty="0" smtClean="0"/>
              <a:t>     - people who migrate to Australia are generally willing and financially secure; sick or disabled people are less likely to apply</a:t>
            </a:r>
          </a:p>
          <a:p>
            <a:pPr marL="0" indent="0">
              <a:buNone/>
            </a:pPr>
            <a:r>
              <a:rPr lang="en-AU" sz="2800" dirty="0"/>
              <a:t> </a:t>
            </a:r>
            <a:r>
              <a:rPr lang="en-AU" sz="2800" dirty="0" smtClean="0"/>
              <a:t>    - the government selects migrants based on their health as well as education, language and job skills.</a:t>
            </a:r>
            <a:endParaRPr lang="en-AU" sz="2800" dirty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20567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Nature and Extent of Health </a:t>
            </a:r>
            <a:r>
              <a:rPr lang="en-AU" dirty="0"/>
              <a:t>I</a:t>
            </a:r>
            <a:r>
              <a:rPr lang="en-AU" dirty="0" smtClean="0"/>
              <a:t>nequities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208912" cy="4968552"/>
          </a:xfrm>
        </p:spPr>
        <p:txBody>
          <a:bodyPr>
            <a:normAutofit lnSpcReduction="10000"/>
          </a:bodyPr>
          <a:lstStyle/>
          <a:p>
            <a:r>
              <a:rPr lang="en-AU" sz="2800" dirty="0" smtClean="0"/>
              <a:t>Given the general good health of overseas-born Australians, there are some significant inequities in health between our overseas-born population and Australian-born population, including:</a:t>
            </a:r>
          </a:p>
          <a:p>
            <a:pPr marL="0" indent="0">
              <a:buNone/>
            </a:pPr>
            <a:r>
              <a:rPr lang="en-AU" sz="2800" dirty="0"/>
              <a:t> </a:t>
            </a:r>
            <a:r>
              <a:rPr lang="en-AU" sz="2800" dirty="0" smtClean="0"/>
              <a:t>   - high rates of mortality from lung cancer for people from the UK and Ireland</a:t>
            </a:r>
          </a:p>
          <a:p>
            <a:pPr marL="0" indent="0">
              <a:buNone/>
            </a:pPr>
            <a:r>
              <a:rPr lang="en-AU" sz="2800" dirty="0"/>
              <a:t> </a:t>
            </a:r>
            <a:r>
              <a:rPr lang="en-AU" sz="2800" dirty="0" smtClean="0"/>
              <a:t>   - higher rates of diabetes and cervical cancer in the population groups of Asian origin</a:t>
            </a:r>
          </a:p>
          <a:p>
            <a:pPr marL="0" indent="0">
              <a:buNone/>
            </a:pPr>
            <a:r>
              <a:rPr lang="en-AU" sz="2800" dirty="0"/>
              <a:t> </a:t>
            </a:r>
            <a:r>
              <a:rPr lang="en-AU" sz="2800" dirty="0" smtClean="0"/>
              <a:t>   - a much lower incidence of skin cancer in overseas-born Australian.</a:t>
            </a:r>
          </a:p>
          <a:p>
            <a:pPr marL="0" indent="0">
              <a:buNone/>
            </a:pPr>
            <a:r>
              <a:rPr lang="en-AU" sz="2800" dirty="0"/>
              <a:t> </a:t>
            </a:r>
            <a:r>
              <a:rPr lang="en-AU" sz="2800" dirty="0" smtClean="0"/>
              <a:t> </a:t>
            </a:r>
          </a:p>
          <a:p>
            <a:pPr marL="0" indent="0">
              <a:buNone/>
            </a:pP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52372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The end </a:t>
            </a:r>
            <a:r>
              <a:rPr lang="en-AU" dirty="0" smtClean="0">
                <a:sym typeface="Wingdings" pitchFamily="2" charset="2"/>
              </a:rPr>
              <a:t>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9756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Overseas-born people&amp;quot;&quot;/&gt;&lt;property id=&quot;20307&quot; value=&quot;260&quot;/&gt;&lt;/object&gt;&lt;object type=&quot;3&quot; unique_id=&quot;10005&quot;&gt;&lt;property id=&quot;20148&quot; value=&quot;5&quot;/&gt;&lt;property id=&quot;20300&quot; value=&quot;Slide 2&quot;/&gt;&lt;property id=&quot;20307&quot; value=&quot;262&quot;/&gt;&lt;/object&gt;&lt;object type=&quot;3&quot; unique_id=&quot;10006&quot;&gt;&lt;property id=&quot;20148&quot; value=&quot;5&quot;/&gt;&lt;property id=&quot;20300&quot; value=&quot;Slide 3 - &amp;quot;Overseas-born people&amp;quot;&quot;/&gt;&lt;property id=&quot;20307&quot; value=&quot;257&quot;/&gt;&lt;/object&gt;&lt;object type=&quot;3&quot; unique_id=&quot;10007&quot;&gt;&lt;property id=&quot;20148&quot; value=&quot;5&quot;/&gt;&lt;property id=&quot;20300&quot; value=&quot;Slide 4 - &amp;quot;Nature and Extent of Health Inequities&amp;quot;&quot;/&gt;&lt;property id=&quot;20307&quot; value=&quot;258&quot;/&gt;&lt;/object&gt;&lt;object type=&quot;3&quot; unique_id=&quot;10008&quot;&gt;&lt;property id=&quot;20148&quot; value=&quot;5&quot;/&gt;&lt;property id=&quot;20300&quot; value=&quot;Slide 5 - &amp;quot;The end &amp;quot;&quot;/&gt;&lt;property id=&quot;20307&quot; value=&quot;263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38</TotalTime>
  <Words>214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Angles</vt:lpstr>
      <vt:lpstr>Overseas-born people</vt:lpstr>
      <vt:lpstr>PowerPoint Presentation</vt:lpstr>
      <vt:lpstr>Overseas-born people</vt:lpstr>
      <vt:lpstr>Nature and Extent of Health Inequities</vt:lpstr>
      <vt:lpstr>The end 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nahren.khamis1</dc:creator>
  <cp:lastModifiedBy>nahren.khamis1</cp:lastModifiedBy>
  <cp:revision>4</cp:revision>
  <dcterms:created xsi:type="dcterms:W3CDTF">2012-11-02T01:22:45Z</dcterms:created>
  <dcterms:modified xsi:type="dcterms:W3CDTF">2012-11-02T02:01:34Z</dcterms:modified>
</cp:coreProperties>
</file>