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8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1" r:id="rId28"/>
    <p:sldId id="282" r:id="rId29"/>
    <p:sldId id="283" r:id="rId30"/>
    <p:sldId id="284" r:id="rId31"/>
    <p:sldId id="285" r:id="rId32"/>
    <p:sldId id="286" r:id="rId33"/>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0" autoAdjust="0"/>
  </p:normalViewPr>
  <p:slideViewPr>
    <p:cSldViewPr>
      <p:cViewPr varScale="1">
        <p:scale>
          <a:sx n="44" d="100"/>
          <a:sy n="44" d="100"/>
        </p:scale>
        <p:origin x="-6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E858C4-15C3-4FEC-8B28-D5FED09157BD}" type="slidenum">
              <a:rPr lang="en-US"/>
              <a:pPr/>
              <a:t>‹#›</a:t>
            </a:fld>
            <a:endParaRPr lang="en-US"/>
          </a:p>
        </p:txBody>
      </p:sp>
    </p:spTree>
    <p:extLst>
      <p:ext uri="{BB962C8B-B14F-4D97-AF65-F5344CB8AC3E}">
        <p14:creationId xmlns:p14="http://schemas.microsoft.com/office/powerpoint/2010/main" val="300078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4F5032-13A6-446D-847A-F2EDCEB16069}" type="slidenum">
              <a:rPr lang="en-US"/>
              <a:pPr/>
              <a:t>‹#›</a:t>
            </a:fld>
            <a:endParaRPr lang="en-US"/>
          </a:p>
        </p:txBody>
      </p:sp>
    </p:spTree>
    <p:extLst>
      <p:ext uri="{BB962C8B-B14F-4D97-AF65-F5344CB8AC3E}">
        <p14:creationId xmlns:p14="http://schemas.microsoft.com/office/powerpoint/2010/main" val="403622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D98CD1-AA43-4D90-8CE1-03FB4C32B1F6}" type="slidenum">
              <a:rPr lang="en-US"/>
              <a:pPr/>
              <a:t>‹#›</a:t>
            </a:fld>
            <a:endParaRPr lang="en-US"/>
          </a:p>
        </p:txBody>
      </p:sp>
    </p:spTree>
    <p:extLst>
      <p:ext uri="{BB962C8B-B14F-4D97-AF65-F5344CB8AC3E}">
        <p14:creationId xmlns:p14="http://schemas.microsoft.com/office/powerpoint/2010/main" val="73784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lipArt Placeholder 3"/>
          <p:cNvSpPr>
            <a:spLocks noGrp="1"/>
          </p:cNvSpPr>
          <p:nvPr>
            <p:ph type="clipArt" sz="half" idx="2"/>
          </p:nvPr>
        </p:nvSpPr>
        <p:spPr>
          <a:xfrm>
            <a:off x="4648200" y="1600200"/>
            <a:ext cx="4038600" cy="4525963"/>
          </a:xfrm>
        </p:spPr>
        <p:txBody>
          <a:bodyPr/>
          <a:lstStyle/>
          <a:p>
            <a:endParaRPr lang="en-AU"/>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B4AE8E9-78AC-4946-8D54-734EF17EEE8E}" type="slidenum">
              <a:rPr lang="en-US"/>
              <a:pPr/>
              <a:t>‹#›</a:t>
            </a:fld>
            <a:endParaRPr lang="en-US"/>
          </a:p>
        </p:txBody>
      </p:sp>
    </p:spTree>
    <p:extLst>
      <p:ext uri="{BB962C8B-B14F-4D97-AF65-F5344CB8AC3E}">
        <p14:creationId xmlns:p14="http://schemas.microsoft.com/office/powerpoint/2010/main" val="286469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835FAF1-24FD-40AB-8A1C-E152DE25EC62}" type="slidenum">
              <a:rPr lang="en-US"/>
              <a:pPr/>
              <a:t>‹#›</a:t>
            </a:fld>
            <a:endParaRPr lang="en-US"/>
          </a:p>
        </p:txBody>
      </p:sp>
    </p:spTree>
    <p:extLst>
      <p:ext uri="{BB962C8B-B14F-4D97-AF65-F5344CB8AC3E}">
        <p14:creationId xmlns:p14="http://schemas.microsoft.com/office/powerpoint/2010/main" val="400779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5EBF08-4287-46C2-A349-FB854BA865A9}" type="slidenum">
              <a:rPr lang="en-US"/>
              <a:pPr/>
              <a:t>‹#›</a:t>
            </a:fld>
            <a:endParaRPr lang="en-US"/>
          </a:p>
        </p:txBody>
      </p:sp>
    </p:spTree>
    <p:extLst>
      <p:ext uri="{BB962C8B-B14F-4D97-AF65-F5344CB8AC3E}">
        <p14:creationId xmlns:p14="http://schemas.microsoft.com/office/powerpoint/2010/main" val="31697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20F26-E7F2-4BF9-8A83-F849CE3B4DC8}" type="slidenum">
              <a:rPr lang="en-US"/>
              <a:pPr/>
              <a:t>‹#›</a:t>
            </a:fld>
            <a:endParaRPr lang="en-US"/>
          </a:p>
        </p:txBody>
      </p:sp>
    </p:spTree>
    <p:extLst>
      <p:ext uri="{BB962C8B-B14F-4D97-AF65-F5344CB8AC3E}">
        <p14:creationId xmlns:p14="http://schemas.microsoft.com/office/powerpoint/2010/main" val="134552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245DA6-E616-41DD-8451-2365CE7D90C3}" type="slidenum">
              <a:rPr lang="en-US"/>
              <a:pPr/>
              <a:t>‹#›</a:t>
            </a:fld>
            <a:endParaRPr lang="en-US"/>
          </a:p>
        </p:txBody>
      </p:sp>
    </p:spTree>
    <p:extLst>
      <p:ext uri="{BB962C8B-B14F-4D97-AF65-F5344CB8AC3E}">
        <p14:creationId xmlns:p14="http://schemas.microsoft.com/office/powerpoint/2010/main" val="549205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35B08C-DF6B-4489-936D-6E1C0EF9889F}" type="slidenum">
              <a:rPr lang="en-US"/>
              <a:pPr/>
              <a:t>‹#›</a:t>
            </a:fld>
            <a:endParaRPr lang="en-US"/>
          </a:p>
        </p:txBody>
      </p:sp>
    </p:spTree>
    <p:extLst>
      <p:ext uri="{BB962C8B-B14F-4D97-AF65-F5344CB8AC3E}">
        <p14:creationId xmlns:p14="http://schemas.microsoft.com/office/powerpoint/2010/main" val="284667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C4027E-EFF2-4DED-A6BF-C360E6D4BEB1}" type="slidenum">
              <a:rPr lang="en-US"/>
              <a:pPr/>
              <a:t>‹#›</a:t>
            </a:fld>
            <a:endParaRPr lang="en-US"/>
          </a:p>
        </p:txBody>
      </p:sp>
    </p:spTree>
    <p:extLst>
      <p:ext uri="{BB962C8B-B14F-4D97-AF65-F5344CB8AC3E}">
        <p14:creationId xmlns:p14="http://schemas.microsoft.com/office/powerpoint/2010/main" val="278845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971E45-3D59-4C1C-894A-AA825351DAED}" type="slidenum">
              <a:rPr lang="en-US"/>
              <a:pPr/>
              <a:t>‹#›</a:t>
            </a:fld>
            <a:endParaRPr lang="en-US"/>
          </a:p>
        </p:txBody>
      </p:sp>
    </p:spTree>
    <p:extLst>
      <p:ext uri="{BB962C8B-B14F-4D97-AF65-F5344CB8AC3E}">
        <p14:creationId xmlns:p14="http://schemas.microsoft.com/office/powerpoint/2010/main" val="179401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31AA5A-7A94-4347-9E8E-897D299D58AA}" type="slidenum">
              <a:rPr lang="en-US"/>
              <a:pPr/>
              <a:t>‹#›</a:t>
            </a:fld>
            <a:endParaRPr lang="en-US"/>
          </a:p>
        </p:txBody>
      </p:sp>
    </p:spTree>
    <p:extLst>
      <p:ext uri="{BB962C8B-B14F-4D97-AF65-F5344CB8AC3E}">
        <p14:creationId xmlns:p14="http://schemas.microsoft.com/office/powerpoint/2010/main" val="262008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7ECF4F-CAE2-42E2-86F3-563E026E7B85}" type="slidenum">
              <a:rPr lang="en-US"/>
              <a:pPr/>
              <a:t>‹#›</a:t>
            </a:fld>
            <a:endParaRPr lang="en-US"/>
          </a:p>
        </p:txBody>
      </p:sp>
    </p:spTree>
    <p:extLst>
      <p:ext uri="{BB962C8B-B14F-4D97-AF65-F5344CB8AC3E}">
        <p14:creationId xmlns:p14="http://schemas.microsoft.com/office/powerpoint/2010/main" val="255111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A41E41-85DB-4C51-811F-9668D86B127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1000"/>
                                        <p:tgtEl>
                                          <p:spTgt spid="1027">
                                            <p:txEl>
                                              <p:pRg st="0" end="0"/>
                                            </p:txEl>
                                          </p:spTgt>
                                        </p:tgtEl>
                                      </p:cBhvr>
                                    </p:animEffect>
                                    <p:anim calcmode="lin" valueType="num">
                                      <p:cBhvr>
                                        <p:cTn id="8"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1000"/>
                                        <p:tgtEl>
                                          <p:spTgt spid="1027">
                                            <p:txEl>
                                              <p:pRg st="1" end="1"/>
                                            </p:txEl>
                                          </p:spTgt>
                                        </p:tgtEl>
                                      </p:cBhvr>
                                    </p:animEffect>
                                    <p:anim calcmode="lin" valueType="num">
                                      <p:cBhvr>
                                        <p:cTn id="13"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1000"/>
                                        <p:tgtEl>
                                          <p:spTgt spid="1027">
                                            <p:txEl>
                                              <p:pRg st="2" end="2"/>
                                            </p:txEl>
                                          </p:spTgt>
                                        </p:tgtEl>
                                      </p:cBhvr>
                                    </p:animEffect>
                                    <p:anim calcmode="lin" valueType="num">
                                      <p:cBhvr>
                                        <p:cTn id="1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27">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1000"/>
                                        <p:tgtEl>
                                          <p:spTgt spid="1027">
                                            <p:txEl>
                                              <p:pRg st="3" end="3"/>
                                            </p:txEl>
                                          </p:spTgt>
                                        </p:tgtEl>
                                      </p:cBhvr>
                                    </p:animEffect>
                                    <p:anim calcmode="lin" valueType="num">
                                      <p:cBhvr>
                                        <p:cTn id="23"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27">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1000"/>
                                        <p:tgtEl>
                                          <p:spTgt spid="1027">
                                            <p:txEl>
                                              <p:pRg st="4" end="4"/>
                                            </p:txEl>
                                          </p:spTgt>
                                        </p:tgtEl>
                                      </p:cBhvr>
                                    </p:animEffect>
                                    <p:anim calcmode="lin" valueType="num">
                                      <p:cBhvr>
                                        <p:cTn id="28"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0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47"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au/imgres?imgurl=http://www.oup.co.uk/images/oxed/children/yoes/humans/lungs.jpg&amp;imgrefurl=http://www.oup.co.uk/oxed/children/oise/pictures/humans/lungs/&amp;usg=__ACr_2U9SjE_QtwjeYGnHlPPGi4E=&amp;h=600&amp;w=600&amp;sz=92&amp;hl=en&amp;start=12&amp;tbnid=3hHKnyWeltemxM:&amp;tbnh=135&amp;tbnw=135&amp;prev=/images%3Fq%3Dlungs%26gbv%3D2%26hl%3De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3" name="Picture 5" descr="060526171546s"/>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685800" y="1052513"/>
            <a:ext cx="7772400" cy="2547937"/>
          </a:xfrm>
        </p:spPr>
        <p:txBody>
          <a:bodyPr/>
          <a:lstStyle/>
          <a:p>
            <a:r>
              <a:rPr lang="en-AU" sz="6000">
                <a:solidFill>
                  <a:srgbClr val="00FF00"/>
                </a:solidFill>
                <a:latin typeface="Porky's" pitchFamily="2" charset="0"/>
              </a:rPr>
              <a:t>LUNG CANCER</a:t>
            </a:r>
            <a:endParaRPr lang="en-US" sz="6000">
              <a:solidFill>
                <a:srgbClr val="00FF00"/>
              </a:solidFill>
              <a:latin typeface="Porky's" pitchFamily="2" charset="0"/>
            </a:endParaRPr>
          </a:p>
        </p:txBody>
      </p:sp>
      <p:sp>
        <p:nvSpPr>
          <p:cNvPr id="2051" name="Rectangle 3"/>
          <p:cNvSpPr>
            <a:spLocks noGrp="1" noChangeArrowheads="1"/>
          </p:cNvSpPr>
          <p:nvPr>
            <p:ph type="subTitle" idx="1"/>
          </p:nvPr>
        </p:nvSpPr>
        <p:spPr/>
        <p:txBody>
          <a:bodyPr/>
          <a:lstStyle/>
          <a:p>
            <a:r>
              <a:rPr lang="en-AU">
                <a:latin typeface="Porky's" pitchFamily="2" charset="0"/>
              </a:rPr>
              <a:t>QUIT NATIONAL TOBACCO CAMPAIGN</a:t>
            </a:r>
            <a:endParaRPr lang="en-US">
              <a:latin typeface="Porky's"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AU">
                <a:solidFill>
                  <a:srgbClr val="00FF00"/>
                </a:solidFill>
                <a:latin typeface="Porky's" pitchFamily="2" charset="0"/>
              </a:rPr>
              <a:t>Non-Small Cell Lung Carcinoma</a:t>
            </a:r>
            <a:endParaRPr lang="en-US">
              <a:solidFill>
                <a:srgbClr val="00FF00"/>
              </a:solidFill>
              <a:latin typeface="Porky's" pitchFamily="2" charset="0"/>
            </a:endParaRPr>
          </a:p>
        </p:txBody>
      </p:sp>
      <p:sp>
        <p:nvSpPr>
          <p:cNvPr id="16387" name="Rectangle 3"/>
          <p:cNvSpPr>
            <a:spLocks noGrp="1" noChangeArrowheads="1"/>
          </p:cNvSpPr>
          <p:nvPr>
            <p:ph type="body" idx="1"/>
          </p:nvPr>
        </p:nvSpPr>
        <p:spPr/>
        <p:txBody>
          <a:bodyPr/>
          <a:lstStyle/>
          <a:p>
            <a:r>
              <a:rPr lang="en-US"/>
              <a:t>Cavitations and necrosis within the center of the cancer is a common finding. Well-differentiated squamous cell lung cancers often grow more slowly than other cancer types.</a:t>
            </a:r>
          </a:p>
          <a:p>
            <a:pPr>
              <a:buFontTx/>
              <a:buNone/>
            </a:pPr>
            <a:r>
              <a:rPr lang="en-US"/>
              <a:t>Adeno carcinoma accounts for 29.4% of lung cancers. It originates in peripheral lung tissue.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gtEl>
                                        <p:attrNameLst>
                                          <p:attrName>style.visibility</p:attrName>
                                        </p:attrNameLst>
                                      </p:cBhvr>
                                      <p:to>
                                        <p:strVal val="visible"/>
                                      </p:to>
                                    </p:set>
                                    <p:animEffect transition="in" filter="fade">
                                      <p:cBhvr>
                                        <p:cTn id="10"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AU">
                <a:solidFill>
                  <a:srgbClr val="00FF00"/>
                </a:solidFill>
                <a:latin typeface="Porky's" pitchFamily="2" charset="0"/>
              </a:rPr>
              <a:t>Non-Small Cell Lung Carcinoma</a:t>
            </a:r>
            <a:endParaRPr lang="en-US">
              <a:solidFill>
                <a:srgbClr val="00FF00"/>
              </a:solidFill>
              <a:latin typeface="Porky's" pitchFamily="2" charset="0"/>
            </a:endParaRPr>
          </a:p>
        </p:txBody>
      </p:sp>
      <p:sp>
        <p:nvSpPr>
          <p:cNvPr id="17411" name="Rectangle 3"/>
          <p:cNvSpPr>
            <a:spLocks noGrp="1" noChangeArrowheads="1"/>
          </p:cNvSpPr>
          <p:nvPr>
            <p:ph type="body" idx="1"/>
          </p:nvPr>
        </p:nvSpPr>
        <p:spPr/>
        <p:txBody>
          <a:bodyPr/>
          <a:lstStyle/>
          <a:p>
            <a:r>
              <a:rPr lang="en-US"/>
              <a:t>Most cases of adeno carcinoma are associated with smoking; however, among people who have never smoked, adeno carcinoma is the most common form of lung cancer. A subtype of adeno carcinoma, the bronchioloalveolar carcinoma, is more common in female never-smokers, and may have different responses to treatment.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fade">
                                      <p:cBhvr>
                                        <p:cTn id="10" dur="2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7" name="Picture 5" descr="CTLUNGCANCERSREENINGPIC"/>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042988" y="0"/>
            <a:ext cx="6877050" cy="6877050"/>
          </a:xfrm>
          <a:prstGeom prst="rect">
            <a:avLst/>
          </a:prstGeom>
          <a:noFill/>
          <a:extLst>
            <a:ext uri="{909E8E84-426E-40DD-AFC4-6F175D3DCCD1}">
              <a14:hiddenFill xmlns:a14="http://schemas.microsoft.com/office/drawing/2010/main">
                <a:solidFill>
                  <a:srgbClr val="FFFFFF"/>
                </a:solidFill>
              </a14:hiddenFill>
            </a:ext>
          </a:extLst>
        </p:spPr>
      </p:pic>
      <p:sp>
        <p:nvSpPr>
          <p:cNvPr id="18434"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18435" name="Rectangle 3"/>
          <p:cNvSpPr>
            <a:spLocks noGrp="1" noChangeArrowheads="1"/>
          </p:cNvSpPr>
          <p:nvPr>
            <p:ph type="body" idx="1"/>
          </p:nvPr>
        </p:nvSpPr>
        <p:spPr/>
        <p:txBody>
          <a:bodyPr/>
          <a:lstStyle/>
          <a:p>
            <a:pPr>
              <a:lnSpc>
                <a:spcPct val="90000"/>
              </a:lnSpc>
              <a:buFontTx/>
              <a:buNone/>
            </a:pPr>
            <a:r>
              <a:rPr lang="en-US"/>
              <a:t>The trends are updated from 1996-2005 but even though these are the most recent trends posted up on the cancer council website it shows that the increases and decreases are continuously occurring throughout the following years such as:</a:t>
            </a:r>
          </a:p>
          <a:p>
            <a:pPr>
              <a:lnSpc>
                <a:spcPct val="90000"/>
              </a:lnSpc>
              <a:buClr>
                <a:srgbClr val="00FF00"/>
              </a:buClr>
            </a:pPr>
            <a:r>
              <a:rPr lang="en-US"/>
              <a:t>From 1996-2005 the age-standardized incidence rate of lung cancer fell by 19% in males and rose by 15% in females.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randombar(horizontal)">
                                      <p:cBhvr>
                                        <p:cTn id="7" dur="600">
                                          <p:stCondLst>
                                            <p:cond delay="0"/>
                                          </p:stCondLst>
                                        </p:cTn>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randombar(horizontal)">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7"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19459" name="Rectangle 3"/>
          <p:cNvSpPr>
            <a:spLocks noGrp="1" noChangeArrowheads="1"/>
          </p:cNvSpPr>
          <p:nvPr>
            <p:ph type="body" idx="1"/>
          </p:nvPr>
        </p:nvSpPr>
        <p:spPr/>
        <p:txBody>
          <a:bodyPr/>
          <a:lstStyle/>
          <a:p>
            <a:pPr>
              <a:buClr>
                <a:srgbClr val="00FF00"/>
              </a:buClr>
            </a:pPr>
            <a:r>
              <a:rPr lang="en-US"/>
              <a:t>The age-standardized mortality rates fell by 21% in males, but there was no significant change in mortality rates in females over the same period.</a:t>
            </a:r>
          </a:p>
          <a:p>
            <a:pPr>
              <a:buClr>
                <a:srgbClr val="00FF00"/>
              </a:buClr>
            </a:pPr>
            <a:r>
              <a:rPr lang="en-US"/>
              <a:t>Estimated number of new cases of lung cancer is expected to increase slightly to 3,081 in 2007 and number of deaths is expected to continue to remain at 2,421.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600">
                                          <p:stCondLst>
                                            <p:cond delay="0"/>
                                          </p:stCondLst>
                                        </p:cTn>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randombar(horizontal)">
                                      <p:cBhvr>
                                        <p:cTn id="12" dur="5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randombar(horizontal)">
                                      <p:cBhvr>
                                        <p:cTn id="1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20483" name="Rectangle 3"/>
          <p:cNvSpPr>
            <a:spLocks noGrp="1" noChangeArrowheads="1"/>
          </p:cNvSpPr>
          <p:nvPr>
            <p:ph type="body" idx="1"/>
          </p:nvPr>
        </p:nvSpPr>
        <p:spPr/>
        <p:txBody>
          <a:bodyPr/>
          <a:lstStyle/>
          <a:p>
            <a:pPr>
              <a:buClr>
                <a:srgbClr val="00FF00"/>
              </a:buClr>
            </a:pPr>
            <a:r>
              <a:rPr lang="en-US"/>
              <a:t>Compared with NSW as a whole between 2001 - 2005, the incidence of lung cancer was lower in males in the Northern Sydney and Central Coast Area Health Service and significantly higher in males in Sydney South-West Area Health Service.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randombar(horizontal)">
                                      <p:cBhvr>
                                        <p:cTn id="7" dur="600">
                                          <p:stCondLst>
                                            <p:cond delay="0"/>
                                          </p:stCondLst>
                                        </p:cTn>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randombar(horizontal)">
                                      <p:cBhvr>
                                        <p:cTn id="12"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21507" name="Rectangle 3"/>
          <p:cNvSpPr>
            <a:spLocks noGrp="1" noChangeArrowheads="1"/>
          </p:cNvSpPr>
          <p:nvPr>
            <p:ph type="body" idx="1"/>
          </p:nvPr>
        </p:nvSpPr>
        <p:spPr/>
        <p:txBody>
          <a:bodyPr/>
          <a:lstStyle/>
          <a:p>
            <a:pPr>
              <a:buFontTx/>
              <a:buNone/>
            </a:pPr>
            <a:r>
              <a:rPr lang="en-US"/>
              <a:t>Also it shows the incidence and mortality rates of this particular disease ranging from years that are unknown up to the year 2005 just as the trends.</a:t>
            </a:r>
          </a:p>
          <a:p>
            <a:pPr>
              <a:buClr>
                <a:srgbClr val="00FF00"/>
              </a:buClr>
            </a:pPr>
            <a:r>
              <a:rPr lang="en-US"/>
              <a:t>There were 2,950 new cases of lung cancer in NSW in 2005 (1,784 maels and 1,166 females).</a:t>
            </a:r>
          </a:p>
          <a:p>
            <a:pPr>
              <a:buClr>
                <a:srgbClr val="00FF00"/>
              </a:buCl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randombar(horizontal)">
                                      <p:cBhvr>
                                        <p:cTn id="7" dur="600">
                                          <p:stCondLst>
                                            <p:cond delay="0"/>
                                          </p:stCondLst>
                                        </p:cTn>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randombar(horizontal)">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randombar(horizontal)">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22531" name="Rectangle 3"/>
          <p:cNvSpPr>
            <a:spLocks noGrp="1" noChangeArrowheads="1"/>
          </p:cNvSpPr>
          <p:nvPr>
            <p:ph type="body" idx="1"/>
          </p:nvPr>
        </p:nvSpPr>
        <p:spPr/>
        <p:txBody>
          <a:bodyPr/>
          <a:lstStyle/>
          <a:p>
            <a:pPr>
              <a:buClr>
                <a:srgbClr val="00FF00"/>
              </a:buClr>
            </a:pPr>
            <a:r>
              <a:rPr lang="en-US"/>
              <a:t>2,371 people died from lung cancer in NSW in 2005 (1,499 males and 872 females).</a:t>
            </a:r>
          </a:p>
          <a:p>
            <a:pPr>
              <a:buClr>
                <a:srgbClr val="00FF00"/>
              </a:buClr>
            </a:pPr>
            <a:r>
              <a:rPr lang="en-US"/>
              <a:t>Using 2005 figures, 1 in 26 males and 1 in 41 females will develop lung cancer by the age of 75.</a:t>
            </a:r>
          </a:p>
          <a:p>
            <a:pPr>
              <a:buClr>
                <a:srgbClr val="00FF00"/>
              </a:buClr>
            </a:pPr>
            <a:r>
              <a:rPr lang="en-US"/>
              <a:t>Lung cancer is the third most common cancer in males and the fourth in females.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randombar(horizontal)">
                                      <p:cBhvr>
                                        <p:cTn id="7" dur="600">
                                          <p:stCondLst>
                                            <p:cond delay="0"/>
                                          </p:stCondLst>
                                        </p:cTn>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randombar(horizontal)">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randombar(horizontal)">
                                      <p:cBhvr>
                                        <p:cTn id="17" dur="500"/>
                                        <p:tgtEl>
                                          <p:spTgt spid="22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randombar(horizontal)">
                                      <p:cBhvr>
                                        <p:cTn id="22"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3556" name="Picture 4" descr="99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2943225"/>
            <a:ext cx="5219700" cy="3914775"/>
          </a:xfrm>
          <a:prstGeom prst="rect">
            <a:avLst/>
          </a:prstGeom>
          <a:noFill/>
          <a:extLst>
            <a:ext uri="{909E8E84-426E-40DD-AFC4-6F175D3DCCD1}">
              <a14:hiddenFill xmlns:a14="http://schemas.microsoft.com/office/drawing/2010/main">
                <a:solidFill>
                  <a:srgbClr val="FFFFFF"/>
                </a:solidFill>
              </a14:hiddenFill>
            </a:ext>
          </a:extLst>
        </p:spPr>
      </p:pic>
      <p:sp>
        <p:nvSpPr>
          <p:cNvPr id="23554" name="Rectangle 2"/>
          <p:cNvSpPr>
            <a:spLocks noGrp="1" noChangeArrowheads="1"/>
          </p:cNvSpPr>
          <p:nvPr>
            <p:ph type="title"/>
          </p:nvPr>
        </p:nvSpPr>
        <p:spPr/>
        <p:txBody>
          <a:bodyPr/>
          <a:lstStyle/>
          <a:p>
            <a:r>
              <a:rPr lang="en-AU">
                <a:solidFill>
                  <a:srgbClr val="00FF00"/>
                </a:solidFill>
                <a:latin typeface="Porky's" pitchFamily="2" charset="0"/>
              </a:rPr>
              <a:t>Extent of the Problem</a:t>
            </a:r>
            <a:endParaRPr lang="en-US">
              <a:solidFill>
                <a:srgbClr val="00FF00"/>
              </a:solidFill>
              <a:latin typeface="Porky's" pitchFamily="2" charset="0"/>
            </a:endParaRPr>
          </a:p>
        </p:txBody>
      </p:sp>
      <p:sp>
        <p:nvSpPr>
          <p:cNvPr id="23555" name="Rectangle 3"/>
          <p:cNvSpPr>
            <a:spLocks noGrp="1" noChangeArrowheads="1"/>
          </p:cNvSpPr>
          <p:nvPr>
            <p:ph type="body" idx="1"/>
          </p:nvPr>
        </p:nvSpPr>
        <p:spPr/>
        <p:txBody>
          <a:bodyPr/>
          <a:lstStyle/>
          <a:p>
            <a:pPr>
              <a:buClr>
                <a:srgbClr val="00FF00"/>
              </a:buClr>
            </a:pPr>
            <a:r>
              <a:rPr lang="en-US"/>
              <a:t>Lung cancer is the most common cause of cancer death in males. Both breast and lung cancer ranked equally as the most common cause of cancer death for females.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randombar(horizontal)">
                                      <p:cBhvr>
                                        <p:cTn id="7" dur="600">
                                          <p:stCondLst>
                                            <p:cond delay="0"/>
                                          </p:stCondLst>
                                        </p:cTn>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randombar(horizontal)">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AU">
                <a:solidFill>
                  <a:srgbClr val="00FF00"/>
                </a:solidFill>
                <a:latin typeface="Porky's" pitchFamily="2" charset="0"/>
              </a:rPr>
              <a:t>Risk Factors</a:t>
            </a:r>
            <a:endParaRPr lang="en-US">
              <a:solidFill>
                <a:srgbClr val="00FF00"/>
              </a:solidFill>
              <a:latin typeface="Porky's" pitchFamily="2" charset="0"/>
            </a:endParaRPr>
          </a:p>
        </p:txBody>
      </p:sp>
      <p:sp>
        <p:nvSpPr>
          <p:cNvPr id="24579" name="Rectangle 3"/>
          <p:cNvSpPr>
            <a:spLocks noGrp="1" noChangeArrowheads="1"/>
          </p:cNvSpPr>
          <p:nvPr>
            <p:ph type="body" idx="1"/>
          </p:nvPr>
        </p:nvSpPr>
        <p:spPr/>
        <p:txBody>
          <a:bodyPr/>
          <a:lstStyle/>
          <a:p>
            <a:pPr>
              <a:lnSpc>
                <a:spcPct val="90000"/>
              </a:lnSpc>
              <a:buFontTx/>
              <a:buNone/>
            </a:pPr>
            <a:r>
              <a:rPr lang="en-US"/>
              <a:t>The most common risk factors for Lung Cancer is: </a:t>
            </a:r>
          </a:p>
          <a:p>
            <a:pPr>
              <a:lnSpc>
                <a:spcPct val="90000"/>
              </a:lnSpc>
              <a:buClr>
                <a:srgbClr val="00FF00"/>
              </a:buClr>
            </a:pPr>
            <a:r>
              <a:rPr lang="en-US"/>
              <a:t>Growing older (the average age of new cases of cancer is 66 years, and the average age of cancer deaths is 72 years.</a:t>
            </a:r>
          </a:p>
          <a:p>
            <a:pPr>
              <a:lnSpc>
                <a:spcPct val="90000"/>
              </a:lnSpc>
              <a:buClr>
                <a:srgbClr val="00FF00"/>
              </a:buClr>
            </a:pPr>
            <a:r>
              <a:rPr lang="en-US"/>
              <a:t>Smoking, alcohol use, and poor diet and inactivity leading to increased weight and obesity are the most important </a:t>
            </a:r>
            <a:r>
              <a:rPr lang="en-US" b="1"/>
              <a:t>modifiable</a:t>
            </a:r>
            <a:r>
              <a:rPr lang="en-US"/>
              <a:t> (avoidable) causes of cancer.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457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Effect transition="in" filter="fade">
                                      <p:cBhvr>
                                        <p:cTn id="11" dur="1000"/>
                                        <p:tgtEl>
                                          <p:spTgt spid="24579">
                                            <p:txEl>
                                              <p:pRg st="0" end="0"/>
                                            </p:txEl>
                                          </p:spTgt>
                                        </p:tgtEl>
                                      </p:cBhvr>
                                    </p:animEffect>
                                    <p:anim calcmode="lin" valueType="num">
                                      <p:cBhvr>
                                        <p:cTn id="12"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457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45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Effect transition="in" filter="fade">
                                      <p:cBhvr>
                                        <p:cTn id="19" dur="1000"/>
                                        <p:tgtEl>
                                          <p:spTgt spid="24579">
                                            <p:txEl>
                                              <p:pRg st="1" end="1"/>
                                            </p:txEl>
                                          </p:spTgt>
                                        </p:tgtEl>
                                      </p:cBhvr>
                                    </p:animEffect>
                                    <p:anim calcmode="lin" valueType="num">
                                      <p:cBhvr>
                                        <p:cTn id="20"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457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45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Effect transition="in" filter="fade">
                                      <p:cBhvr>
                                        <p:cTn id="27" dur="1000"/>
                                        <p:tgtEl>
                                          <p:spTgt spid="24579">
                                            <p:txEl>
                                              <p:pRg st="2" end="2"/>
                                            </p:txEl>
                                          </p:spTgt>
                                        </p:tgtEl>
                                      </p:cBhvr>
                                    </p:animEffect>
                                    <p:anim calcmode="lin" valueType="num">
                                      <p:cBhvr>
                                        <p:cTn id="28"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457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457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AU">
                <a:solidFill>
                  <a:srgbClr val="00FF00"/>
                </a:solidFill>
                <a:latin typeface="Porky's" pitchFamily="2" charset="0"/>
              </a:rPr>
              <a:t>Risk Factors</a:t>
            </a:r>
            <a:endParaRPr lang="en-US">
              <a:solidFill>
                <a:srgbClr val="00FF00"/>
              </a:solidFill>
              <a:latin typeface="Porky's" pitchFamily="2" charset="0"/>
            </a:endParaRPr>
          </a:p>
        </p:txBody>
      </p:sp>
      <p:sp>
        <p:nvSpPr>
          <p:cNvPr id="25603" name="Rectangle 3"/>
          <p:cNvSpPr>
            <a:spLocks noGrp="1" noChangeArrowheads="1"/>
          </p:cNvSpPr>
          <p:nvPr>
            <p:ph type="body" idx="1"/>
          </p:nvPr>
        </p:nvSpPr>
        <p:spPr/>
        <p:txBody>
          <a:bodyPr/>
          <a:lstStyle/>
          <a:p>
            <a:pPr>
              <a:buClr>
                <a:srgbClr val="00FF00"/>
              </a:buClr>
            </a:pPr>
            <a:r>
              <a:rPr lang="en-US"/>
              <a:t>Genetic susceptibility (most cancers are not due to an inherited susceptibility but result from genetic changes that occur during one's lifetime within the cells of a particular organ or tissue).</a:t>
            </a:r>
          </a:p>
          <a:p>
            <a:pPr>
              <a:buClr>
                <a:srgbClr val="00FF00"/>
              </a:buClr>
            </a:pPr>
            <a:r>
              <a:rPr lang="en-US"/>
              <a:t>Radiation (including ionizing and ultraviolet radiation (including tanning beds).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560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animEffect transition="in" filter="fade">
                                      <p:cBhvr>
                                        <p:cTn id="11" dur="1000"/>
                                        <p:tgtEl>
                                          <p:spTgt spid="25603">
                                            <p:txEl>
                                              <p:pRg st="0" end="0"/>
                                            </p:txEl>
                                          </p:spTgt>
                                        </p:tgtEl>
                                      </p:cBhvr>
                                    </p:animEffect>
                                    <p:anim calcmode="lin" valueType="num">
                                      <p:cBhvr>
                                        <p:cTn id="12"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560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560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Effect transition="in" filter="fade">
                                      <p:cBhvr>
                                        <p:cTn id="19" dur="1000"/>
                                        <p:tgtEl>
                                          <p:spTgt spid="25603">
                                            <p:txEl>
                                              <p:pRg st="1" end="1"/>
                                            </p:txEl>
                                          </p:spTgt>
                                        </p:tgtEl>
                                      </p:cBhvr>
                                    </p:animEffect>
                                    <p:anim calcmode="lin" valueType="num">
                                      <p:cBhvr>
                                        <p:cTn id="20" dur="10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560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560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908050"/>
            <a:ext cx="7772400" cy="2692400"/>
          </a:xfrm>
        </p:spPr>
        <p:txBody>
          <a:bodyPr/>
          <a:lstStyle/>
          <a:p>
            <a:r>
              <a:rPr lang="en-AU" sz="6000">
                <a:solidFill>
                  <a:srgbClr val="00FF00"/>
                </a:solidFill>
                <a:latin typeface="Porky's" pitchFamily="2" charset="0"/>
              </a:rPr>
              <a:t>PART A</a:t>
            </a:r>
            <a:endParaRPr lang="en-US" sz="6000">
              <a:solidFill>
                <a:srgbClr val="00FF00"/>
              </a:solidFill>
              <a:latin typeface="Porky's" pitchFamily="2" charset="0"/>
            </a:endParaRPr>
          </a:p>
        </p:txBody>
      </p:sp>
      <p:sp>
        <p:nvSpPr>
          <p:cNvPr id="32771" name="Rectangle 3"/>
          <p:cNvSpPr>
            <a:spLocks noGrp="1" noChangeArrowheads="1"/>
          </p:cNvSpPr>
          <p:nvPr>
            <p:ph type="subTitle" idx="1"/>
          </p:nvPr>
        </p:nvSpPr>
        <p:spPr/>
        <p:txBody>
          <a:bodyPr/>
          <a:lstStyle/>
          <a:p>
            <a:r>
              <a:rPr lang="en-AU" sz="4400">
                <a:latin typeface="Porky's" pitchFamily="2" charset="0"/>
              </a:rPr>
              <a:t>LUNG CANCER</a:t>
            </a:r>
            <a:endParaRPr lang="en-US" sz="4400">
              <a:latin typeface="Porky's" pitchFamily="2" charset="0"/>
            </a:endParaRPr>
          </a:p>
        </p:txBody>
      </p:sp>
      <p:pic>
        <p:nvPicPr>
          <p:cNvPr id="32773" name="Picture 5" descr="lung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lung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25" y="0"/>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32777" name="Picture 9" descr="lung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25" y="5572125"/>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32779" name="Picture 11" descr="lung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72125"/>
            <a:ext cx="1285875" cy="128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AU">
                <a:solidFill>
                  <a:srgbClr val="00FF00"/>
                </a:solidFill>
                <a:latin typeface="Porky's" pitchFamily="2" charset="0"/>
              </a:rPr>
              <a:t>Risk Factors</a:t>
            </a:r>
            <a:endParaRPr lang="en-US">
              <a:solidFill>
                <a:srgbClr val="00FF00"/>
              </a:solidFill>
              <a:latin typeface="Porky's" pitchFamily="2" charset="0"/>
            </a:endParaRPr>
          </a:p>
        </p:txBody>
      </p:sp>
      <p:sp>
        <p:nvSpPr>
          <p:cNvPr id="26627" name="Rectangle 3"/>
          <p:cNvSpPr>
            <a:spLocks noGrp="1" noChangeArrowheads="1"/>
          </p:cNvSpPr>
          <p:nvPr>
            <p:ph type="body" idx="1"/>
          </p:nvPr>
        </p:nvSpPr>
        <p:spPr/>
        <p:txBody>
          <a:bodyPr/>
          <a:lstStyle/>
          <a:p>
            <a:pPr>
              <a:buClr>
                <a:srgbClr val="00FF00"/>
              </a:buClr>
            </a:pPr>
            <a:r>
              <a:rPr lang="en-US"/>
              <a:t>Infection (certain bacterial, parasitic and viral types).</a:t>
            </a:r>
          </a:p>
          <a:p>
            <a:pPr>
              <a:buClr>
                <a:srgbClr val="00FF00"/>
              </a:buClr>
            </a:pPr>
            <a:r>
              <a:rPr lang="en-US"/>
              <a:t>Environmental and occupational exposures (including formaldehyde, arsenic, asbestos, dioxin, wood dust and other particulate matter in the air, and a wide range of other known and probable environmental carcinogens).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662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6627">
                                            <p:txEl>
                                              <p:pRg st="0" end="0"/>
                                            </p:txEl>
                                          </p:spTgt>
                                        </p:tgtEl>
                                        <p:attrNameLst>
                                          <p:attrName>style.visibility</p:attrName>
                                        </p:attrNameLst>
                                      </p:cBhvr>
                                      <p:to>
                                        <p:strVal val="visible"/>
                                      </p:to>
                                    </p:set>
                                    <p:animEffect transition="in" filter="fade">
                                      <p:cBhvr>
                                        <p:cTn id="11" dur="1000"/>
                                        <p:tgtEl>
                                          <p:spTgt spid="26627">
                                            <p:txEl>
                                              <p:pRg st="0" end="0"/>
                                            </p:txEl>
                                          </p:spTgt>
                                        </p:tgtEl>
                                      </p:cBhvr>
                                    </p:animEffect>
                                    <p:anim calcmode="lin" valueType="num">
                                      <p:cBhvr>
                                        <p:cTn id="12"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6627">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662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26627">
                                            <p:txEl>
                                              <p:pRg st="1" end="1"/>
                                            </p:txEl>
                                          </p:spTgt>
                                        </p:tgtEl>
                                        <p:attrNameLst>
                                          <p:attrName>style.visibility</p:attrName>
                                        </p:attrNameLst>
                                      </p:cBhvr>
                                      <p:to>
                                        <p:strVal val="visible"/>
                                      </p:to>
                                    </p:set>
                                    <p:animEffect transition="in" filter="fade">
                                      <p:cBhvr>
                                        <p:cTn id="19" dur="1000"/>
                                        <p:tgtEl>
                                          <p:spTgt spid="26627">
                                            <p:txEl>
                                              <p:pRg st="1" end="1"/>
                                            </p:txEl>
                                          </p:spTgt>
                                        </p:tgtEl>
                                      </p:cBhvr>
                                    </p:animEffect>
                                    <p:anim calcmode="lin" valueType="num">
                                      <p:cBhvr>
                                        <p:cTn id="20"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2662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2662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7656" name="Picture 8" descr="lungs_smo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0"/>
            <a:ext cx="3048000" cy="2438400"/>
          </a:xfrm>
          <a:prstGeom prst="rect">
            <a:avLst/>
          </a:prstGeom>
          <a:noFill/>
          <a:extLst>
            <a:ext uri="{909E8E84-426E-40DD-AFC4-6F175D3DCCD1}">
              <a14:hiddenFill xmlns:a14="http://schemas.microsoft.com/office/drawing/2010/main">
                <a:solidFill>
                  <a:srgbClr val="FFFFFF"/>
                </a:solidFill>
              </a14:hiddenFill>
            </a:ext>
          </a:extLst>
        </p:spPr>
      </p:pic>
      <p:sp>
        <p:nvSpPr>
          <p:cNvPr id="27650" name="Rectangle 2"/>
          <p:cNvSpPr>
            <a:spLocks noGrp="1" noChangeArrowheads="1"/>
          </p:cNvSpPr>
          <p:nvPr>
            <p:ph type="title"/>
          </p:nvPr>
        </p:nvSpPr>
        <p:spPr/>
        <p:txBody>
          <a:bodyPr/>
          <a:lstStyle/>
          <a:p>
            <a:r>
              <a:rPr lang="en-AU">
                <a:solidFill>
                  <a:srgbClr val="00FF00"/>
                </a:solidFill>
                <a:latin typeface="Porky's" pitchFamily="2" charset="0"/>
              </a:rPr>
              <a:t>Risk Factors</a:t>
            </a:r>
            <a:endParaRPr lang="en-US">
              <a:solidFill>
                <a:srgbClr val="00FF00"/>
              </a:solidFill>
              <a:latin typeface="Porky's" pitchFamily="2" charset="0"/>
            </a:endParaRPr>
          </a:p>
        </p:txBody>
      </p:sp>
      <p:sp>
        <p:nvSpPr>
          <p:cNvPr id="27651" name="Rectangle 3"/>
          <p:cNvSpPr>
            <a:spLocks noGrp="1" noChangeArrowheads="1"/>
          </p:cNvSpPr>
          <p:nvPr>
            <p:ph type="body" idx="1"/>
          </p:nvPr>
        </p:nvSpPr>
        <p:spPr>
          <a:xfrm>
            <a:off x="468313" y="1628775"/>
            <a:ext cx="8229600" cy="4525963"/>
          </a:xfrm>
        </p:spPr>
        <p:txBody>
          <a:bodyPr/>
          <a:lstStyle/>
          <a:p>
            <a:pPr>
              <a:buFontTx/>
              <a:buNone/>
            </a:pPr>
            <a:r>
              <a:rPr lang="en-US"/>
              <a:t>By reducing the external risk factors we’re also reducing the risk of death from lung cancer, these things can be reduced by monitoring intensively on individuals at risk, detecting and treating cancers earlier while they are still developing, and treating them in accordance with the best available evidence.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765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7651">
                                            <p:txEl>
                                              <p:pRg st="0" end="0"/>
                                            </p:txEl>
                                          </p:spTgt>
                                        </p:tgtEl>
                                        <p:attrNameLst>
                                          <p:attrName>style.visibility</p:attrName>
                                        </p:attrNameLst>
                                      </p:cBhvr>
                                      <p:to>
                                        <p:strVal val="visible"/>
                                      </p:to>
                                    </p:set>
                                    <p:animEffect transition="in" filter="fade">
                                      <p:cBhvr>
                                        <p:cTn id="11" dur="1000"/>
                                        <p:tgtEl>
                                          <p:spTgt spid="27651">
                                            <p:txEl>
                                              <p:pRg st="0" end="0"/>
                                            </p:txEl>
                                          </p:spTgt>
                                        </p:tgtEl>
                                      </p:cBhvr>
                                    </p:animEffect>
                                    <p:anim calcmode="lin" valueType="num">
                                      <p:cBhvr>
                                        <p:cTn id="12"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765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765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7" name="Picture 5" descr="Stop-For-Good-bg-embwh01"/>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042988" y="0"/>
            <a:ext cx="6985000" cy="6831013"/>
          </a:xfrm>
          <a:prstGeom prst="rect">
            <a:avLst/>
          </a:prstGeom>
          <a:noFill/>
          <a:extLst>
            <a:ext uri="{909E8E84-426E-40DD-AFC4-6F175D3DCCD1}">
              <a14:hiddenFill xmlns:a14="http://schemas.microsoft.com/office/drawing/2010/main">
                <a:solidFill>
                  <a:srgbClr val="FFFFFF"/>
                </a:solidFill>
              </a14:hiddenFill>
            </a:ext>
          </a:extLst>
        </p:spPr>
      </p:pic>
      <p:sp>
        <p:nvSpPr>
          <p:cNvPr id="28674" name="Rectangle 2"/>
          <p:cNvSpPr>
            <a:spLocks noGrp="1" noChangeArrowheads="1"/>
          </p:cNvSpPr>
          <p:nvPr>
            <p:ph type="title"/>
          </p:nvPr>
        </p:nvSpPr>
        <p:spPr/>
        <p:txBody>
          <a:bodyPr/>
          <a:lstStyle/>
          <a:p>
            <a:r>
              <a:rPr lang="en-AU">
                <a:solidFill>
                  <a:srgbClr val="00FF00"/>
                </a:solidFill>
                <a:latin typeface="Porky's" pitchFamily="2" charset="0"/>
              </a:rPr>
              <a:t>Groups at Risk</a:t>
            </a:r>
            <a:endParaRPr lang="en-US">
              <a:solidFill>
                <a:srgbClr val="00FF00"/>
              </a:solidFill>
              <a:latin typeface="Porky's" pitchFamily="2" charset="0"/>
            </a:endParaRPr>
          </a:p>
        </p:txBody>
      </p:sp>
      <p:sp>
        <p:nvSpPr>
          <p:cNvPr id="28675" name="Rectangle 3"/>
          <p:cNvSpPr>
            <a:spLocks noGrp="1" noChangeArrowheads="1"/>
          </p:cNvSpPr>
          <p:nvPr>
            <p:ph type="body" idx="1"/>
          </p:nvPr>
        </p:nvSpPr>
        <p:spPr/>
        <p:txBody>
          <a:bodyPr/>
          <a:lstStyle/>
          <a:p>
            <a:pPr>
              <a:buFontTx/>
              <a:buNone/>
            </a:pPr>
            <a:r>
              <a:rPr lang="en-US" sz="2800"/>
              <a:t>Groups such as Smokers, and workers exposed to industrial substances such as asbestos, nickel, chromium compounds, arsenic, polycyclic hydrocarbons and chloromethyl ether have a significantly higher risk of developing lung cancer. Smoking is the leading preventable cause of death and disease in Australia. In 2003, it was estimated that tobacco use was responsible for more than 15,500 deaths or nearly 12% of all deaths.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2000" fill="hold"/>
                                        <p:tgtEl>
                                          <p:spTgt spid="28674"/>
                                        </p:tgtEl>
                                        <p:attrNameLst>
                                          <p:attrName>ppt_w</p:attrName>
                                        </p:attrNameLst>
                                      </p:cBhvr>
                                      <p:tavLst>
                                        <p:tav tm="0">
                                          <p:val>
                                            <p:strVal val="#ppt_w*2.5"/>
                                          </p:val>
                                        </p:tav>
                                        <p:tav tm="100000">
                                          <p:val>
                                            <p:strVal val="#ppt_w"/>
                                          </p:val>
                                        </p:tav>
                                      </p:tavLst>
                                    </p:anim>
                                    <p:anim calcmode="lin" valueType="num">
                                      <p:cBhvr>
                                        <p:cTn id="8" dur="2000" fill="hold"/>
                                        <p:tgtEl>
                                          <p:spTgt spid="28674"/>
                                        </p:tgtEl>
                                        <p:attrNameLst>
                                          <p:attrName>ppt_h</p:attrName>
                                        </p:attrNameLst>
                                      </p:cBhvr>
                                      <p:tavLst>
                                        <p:tav tm="0">
                                          <p:val>
                                            <p:strVal val="#ppt_h"/>
                                          </p:val>
                                        </p:tav>
                                        <p:tav tm="100000">
                                          <p:val>
                                            <p:strVal val="#ppt_h"/>
                                          </p:val>
                                        </p:tav>
                                      </p:tavLst>
                                    </p:anim>
                                    <p:anim calcmode="lin" valueType="num">
                                      <p:cBhvr>
                                        <p:cTn id="9" dur="2000" fill="hold"/>
                                        <p:tgtEl>
                                          <p:spTgt spid="2867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867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86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8675">
                                            <p:txEl>
                                              <p:pRg st="0" end="0"/>
                                            </p:txEl>
                                          </p:spTgt>
                                        </p:tgtEl>
                                        <p:attrNameLst>
                                          <p:attrName>style.visibility</p:attrName>
                                        </p:attrNameLst>
                                      </p:cBhvr>
                                      <p:to>
                                        <p:strVal val="visible"/>
                                      </p:to>
                                    </p:set>
                                    <p:animEffect transition="in" filter="wipe(left)">
                                      <p:cBhvr>
                                        <p:cTn id="16"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AU">
                <a:solidFill>
                  <a:srgbClr val="00FF00"/>
                </a:solidFill>
                <a:latin typeface="Porky's" pitchFamily="2" charset="0"/>
              </a:rPr>
              <a:t>Groups at Risk</a:t>
            </a:r>
            <a:endParaRPr lang="en-US">
              <a:solidFill>
                <a:srgbClr val="00FF00"/>
              </a:solidFill>
              <a:latin typeface="Porky's" pitchFamily="2" charset="0"/>
            </a:endParaRPr>
          </a:p>
        </p:txBody>
      </p:sp>
      <p:sp>
        <p:nvSpPr>
          <p:cNvPr id="29699" name="Rectangle 3"/>
          <p:cNvSpPr>
            <a:spLocks noGrp="1" noChangeArrowheads="1"/>
          </p:cNvSpPr>
          <p:nvPr>
            <p:ph type="body" idx="1"/>
          </p:nvPr>
        </p:nvSpPr>
        <p:spPr/>
        <p:txBody>
          <a:bodyPr/>
          <a:lstStyle/>
          <a:p>
            <a:pPr>
              <a:buFontTx/>
              <a:buNone/>
            </a:pPr>
            <a:r>
              <a:rPr lang="en-US"/>
              <a:t>Tobacco use reduces not only your life expectancy but your quality of life. Many medical conditions caused by smoking can result not just in death, but in living for years with disabling health problems. It is estimated that more than 204,700 years of healthy life were lost in Australia, in 2003, as a result of smoking.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2000" fill="hold"/>
                                        <p:tgtEl>
                                          <p:spTgt spid="29698"/>
                                        </p:tgtEl>
                                        <p:attrNameLst>
                                          <p:attrName>ppt_w</p:attrName>
                                        </p:attrNameLst>
                                      </p:cBhvr>
                                      <p:tavLst>
                                        <p:tav tm="0">
                                          <p:val>
                                            <p:strVal val="#ppt_w*2.5"/>
                                          </p:val>
                                        </p:tav>
                                        <p:tav tm="100000">
                                          <p:val>
                                            <p:strVal val="#ppt_w"/>
                                          </p:val>
                                        </p:tav>
                                      </p:tavLst>
                                    </p:anim>
                                    <p:anim calcmode="lin" valueType="num">
                                      <p:cBhvr>
                                        <p:cTn id="8" dur="2000" fill="hold"/>
                                        <p:tgtEl>
                                          <p:spTgt spid="29698"/>
                                        </p:tgtEl>
                                        <p:attrNameLst>
                                          <p:attrName>ppt_h</p:attrName>
                                        </p:attrNameLst>
                                      </p:cBhvr>
                                      <p:tavLst>
                                        <p:tav tm="0">
                                          <p:val>
                                            <p:strVal val="#ppt_h"/>
                                          </p:val>
                                        </p:tav>
                                        <p:tav tm="100000">
                                          <p:val>
                                            <p:strVal val="#ppt_h"/>
                                          </p:val>
                                        </p:tav>
                                      </p:tavLst>
                                    </p:anim>
                                    <p:anim calcmode="lin" valueType="num">
                                      <p:cBhvr>
                                        <p:cTn id="9" dur="2000" fill="hold"/>
                                        <p:tgtEl>
                                          <p:spTgt spid="2969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969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969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9">
                                            <p:txEl>
                                              <p:pRg st="0" end="0"/>
                                            </p:txEl>
                                          </p:spTgt>
                                        </p:tgtEl>
                                        <p:attrNameLst>
                                          <p:attrName>style.visibility</p:attrName>
                                        </p:attrNameLst>
                                      </p:cBhvr>
                                      <p:to>
                                        <p:strVal val="visible"/>
                                      </p:to>
                                    </p:set>
                                    <p:animEffect transition="in" filter="wipe(left)">
                                      <p:cBhvr>
                                        <p:cTn id="16"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solidFill>
                  <a:srgbClr val="00FF00"/>
                </a:solidFill>
                <a:latin typeface="Porky's" pitchFamily="2" charset="0"/>
              </a:rPr>
              <a:t>Groups at Risk</a:t>
            </a:r>
            <a:endParaRPr lang="en-US">
              <a:solidFill>
                <a:srgbClr val="00FF00"/>
              </a:solidFill>
              <a:latin typeface="Porky's" pitchFamily="2" charset="0"/>
            </a:endParaRPr>
          </a:p>
        </p:txBody>
      </p:sp>
      <p:sp>
        <p:nvSpPr>
          <p:cNvPr id="30723" name="Rectangle 3"/>
          <p:cNvSpPr>
            <a:spLocks noGrp="1" noChangeArrowheads="1"/>
          </p:cNvSpPr>
          <p:nvPr>
            <p:ph type="body" idx="1"/>
          </p:nvPr>
        </p:nvSpPr>
        <p:spPr/>
        <p:txBody>
          <a:bodyPr/>
          <a:lstStyle/>
          <a:p>
            <a:r>
              <a:rPr lang="en-US"/>
              <a:t>While some health effects from smoking are immediate there is a long time lag, sometimes decades, between smoking and many tobacco-related diseases. This lag can result in some smokers believing it won’t happen to them. However, half of all lifetime smokers will die from smoking related diseases, and half of these will be in middle age (35-69yrs).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2000" fill="hold"/>
                                        <p:tgtEl>
                                          <p:spTgt spid="30722"/>
                                        </p:tgtEl>
                                        <p:attrNameLst>
                                          <p:attrName>ppt_w</p:attrName>
                                        </p:attrNameLst>
                                      </p:cBhvr>
                                      <p:tavLst>
                                        <p:tav tm="0">
                                          <p:val>
                                            <p:strVal val="#ppt_w*2.5"/>
                                          </p:val>
                                        </p:tav>
                                        <p:tav tm="100000">
                                          <p:val>
                                            <p:strVal val="#ppt_w"/>
                                          </p:val>
                                        </p:tav>
                                      </p:tavLst>
                                    </p:anim>
                                    <p:anim calcmode="lin" valueType="num">
                                      <p:cBhvr>
                                        <p:cTn id="8" dur="2000" fill="hold"/>
                                        <p:tgtEl>
                                          <p:spTgt spid="30722"/>
                                        </p:tgtEl>
                                        <p:attrNameLst>
                                          <p:attrName>ppt_h</p:attrName>
                                        </p:attrNameLst>
                                      </p:cBhvr>
                                      <p:tavLst>
                                        <p:tav tm="0">
                                          <p:val>
                                            <p:strVal val="#ppt_h"/>
                                          </p:val>
                                        </p:tav>
                                        <p:tav tm="100000">
                                          <p:val>
                                            <p:strVal val="#ppt_h"/>
                                          </p:val>
                                        </p:tav>
                                      </p:tavLst>
                                    </p:anim>
                                    <p:anim calcmode="lin" valueType="num">
                                      <p:cBhvr>
                                        <p:cTn id="9" dur="2000" fill="hold"/>
                                        <p:tgtEl>
                                          <p:spTgt spid="307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07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07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3">
                                            <p:txEl>
                                              <p:pRg st="0" end="0"/>
                                            </p:txEl>
                                          </p:spTgt>
                                        </p:tgtEl>
                                        <p:attrNameLst>
                                          <p:attrName>style.visibility</p:attrName>
                                        </p:attrNameLst>
                                      </p:cBhvr>
                                      <p:to>
                                        <p:strVal val="visible"/>
                                      </p:to>
                                    </p:set>
                                    <p:animEffect transition="in" filter="wipe(left)">
                                      <p:cBhvr>
                                        <p:cTn id="16"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751" name="Picture 7" descr="quit-smoking-s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4000500"/>
            <a:ext cx="4286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31746" name="Rectangle 2"/>
          <p:cNvSpPr>
            <a:spLocks noGrp="1" noChangeArrowheads="1"/>
          </p:cNvSpPr>
          <p:nvPr>
            <p:ph type="title"/>
          </p:nvPr>
        </p:nvSpPr>
        <p:spPr/>
        <p:txBody>
          <a:bodyPr/>
          <a:lstStyle/>
          <a:p>
            <a:r>
              <a:rPr lang="en-AU">
                <a:solidFill>
                  <a:srgbClr val="00FF00"/>
                </a:solidFill>
                <a:latin typeface="Porky's" pitchFamily="2" charset="0"/>
              </a:rPr>
              <a:t>Groups at Risk</a:t>
            </a:r>
            <a:endParaRPr lang="en-US">
              <a:solidFill>
                <a:srgbClr val="00FF00"/>
              </a:solidFill>
              <a:latin typeface="Porky's" pitchFamily="2" charset="0"/>
            </a:endParaRPr>
          </a:p>
        </p:txBody>
      </p:sp>
      <p:sp>
        <p:nvSpPr>
          <p:cNvPr id="31747" name="Rectangle 3"/>
          <p:cNvSpPr>
            <a:spLocks noGrp="1" noChangeArrowheads="1"/>
          </p:cNvSpPr>
          <p:nvPr>
            <p:ph type="body" idx="1"/>
          </p:nvPr>
        </p:nvSpPr>
        <p:spPr/>
        <p:txBody>
          <a:bodyPr/>
          <a:lstStyle/>
          <a:p>
            <a:r>
              <a:rPr lang="en-US"/>
              <a:t>Exposure to second-hand smoke also causes premature death and disease in children and adults who do not smoke. There is no risk-free level of exposure to second-hand smoke or as we know of it as Passive Smoking.</a:t>
            </a:r>
          </a:p>
          <a:p>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2000" fill="hold"/>
                                        <p:tgtEl>
                                          <p:spTgt spid="31746"/>
                                        </p:tgtEl>
                                        <p:attrNameLst>
                                          <p:attrName>ppt_w</p:attrName>
                                        </p:attrNameLst>
                                      </p:cBhvr>
                                      <p:tavLst>
                                        <p:tav tm="0">
                                          <p:val>
                                            <p:strVal val="#ppt_w*2.5"/>
                                          </p:val>
                                        </p:tav>
                                        <p:tav tm="100000">
                                          <p:val>
                                            <p:strVal val="#ppt_w"/>
                                          </p:val>
                                        </p:tav>
                                      </p:tavLst>
                                    </p:anim>
                                    <p:anim calcmode="lin" valueType="num">
                                      <p:cBhvr>
                                        <p:cTn id="8" dur="2000" fill="hold"/>
                                        <p:tgtEl>
                                          <p:spTgt spid="31746"/>
                                        </p:tgtEl>
                                        <p:attrNameLst>
                                          <p:attrName>ppt_h</p:attrName>
                                        </p:attrNameLst>
                                      </p:cBhvr>
                                      <p:tavLst>
                                        <p:tav tm="0">
                                          <p:val>
                                            <p:strVal val="#ppt_h"/>
                                          </p:val>
                                        </p:tav>
                                        <p:tav tm="100000">
                                          <p:val>
                                            <p:strVal val="#ppt_h"/>
                                          </p:val>
                                        </p:tav>
                                      </p:tavLst>
                                    </p:anim>
                                    <p:anim calcmode="lin" valueType="num">
                                      <p:cBhvr>
                                        <p:cTn id="9" dur="2000" fill="hold"/>
                                        <p:tgtEl>
                                          <p:spTgt spid="317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17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17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747">
                                            <p:txEl>
                                              <p:pRg st="0" end="0"/>
                                            </p:txEl>
                                          </p:spTgt>
                                        </p:tgtEl>
                                        <p:attrNameLst>
                                          <p:attrName>style.visibility</p:attrName>
                                        </p:attrNameLst>
                                      </p:cBhvr>
                                      <p:to>
                                        <p:strVal val="visible"/>
                                      </p:to>
                                    </p:set>
                                    <p:animEffect transition="in" filter="wipe(left)">
                                      <p:cBhvr>
                                        <p:cTn id="16"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1052513"/>
            <a:ext cx="7772400" cy="2547937"/>
          </a:xfrm>
        </p:spPr>
        <p:txBody>
          <a:bodyPr/>
          <a:lstStyle/>
          <a:p>
            <a:r>
              <a:rPr lang="en-AU" sz="6000">
                <a:solidFill>
                  <a:srgbClr val="00FF00"/>
                </a:solidFill>
                <a:latin typeface="Porky's" pitchFamily="2" charset="0"/>
              </a:rPr>
              <a:t>PART B</a:t>
            </a:r>
            <a:endParaRPr lang="en-US" sz="6000">
              <a:solidFill>
                <a:srgbClr val="00FF00"/>
              </a:solidFill>
              <a:latin typeface="Porky's" pitchFamily="2" charset="0"/>
            </a:endParaRPr>
          </a:p>
        </p:txBody>
      </p:sp>
      <p:sp>
        <p:nvSpPr>
          <p:cNvPr id="33795" name="Rectangle 3"/>
          <p:cNvSpPr>
            <a:spLocks noGrp="1" noChangeArrowheads="1"/>
          </p:cNvSpPr>
          <p:nvPr>
            <p:ph type="subTitle" idx="1"/>
          </p:nvPr>
        </p:nvSpPr>
        <p:spPr>
          <a:xfrm>
            <a:off x="1331913" y="3141663"/>
            <a:ext cx="6400800" cy="1752600"/>
          </a:xfrm>
        </p:spPr>
        <p:txBody>
          <a:bodyPr/>
          <a:lstStyle/>
          <a:p>
            <a:r>
              <a:rPr lang="en-AU" sz="4400">
                <a:latin typeface="Porky's" pitchFamily="2" charset="0"/>
              </a:rPr>
              <a:t>QUIT NATIONAL TOBACCO CAMPAIGN</a:t>
            </a:r>
            <a:endParaRPr lang="en-US" sz="4400">
              <a:latin typeface="Porky's" pitchFamily="2" charset="0"/>
            </a:endParaRPr>
          </a:p>
        </p:txBody>
      </p:sp>
      <p:pic>
        <p:nvPicPr>
          <p:cNvPr id="33796" name="Picture 4" descr="quit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3775" y="0"/>
            <a:ext cx="180022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33797" name="Picture 5" descr="quit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0022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33799" name="Picture 7" descr="quit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3775" y="5057775"/>
            <a:ext cx="180022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33800" name="Picture 8" descr="quit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57775"/>
            <a:ext cx="1800225"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20" name="Picture 4" descr="quit-smoking"/>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1738313" y="0"/>
            <a:ext cx="56673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4818" name="Rectangle 2"/>
          <p:cNvSpPr>
            <a:spLocks noGrp="1" noChangeArrowheads="1"/>
          </p:cNvSpPr>
          <p:nvPr>
            <p:ph type="title"/>
          </p:nvPr>
        </p:nvSpPr>
        <p:spPr/>
        <p:txBody>
          <a:bodyPr/>
          <a:lstStyle/>
          <a:p>
            <a:r>
              <a:rPr lang="en-AU">
                <a:solidFill>
                  <a:srgbClr val="00FF00"/>
                </a:solidFill>
                <a:latin typeface="Porky's" pitchFamily="2" charset="0"/>
              </a:rPr>
              <a:t>Quit National Tobacco</a:t>
            </a:r>
            <a:endParaRPr lang="en-US">
              <a:solidFill>
                <a:srgbClr val="00FF00"/>
              </a:solidFill>
              <a:latin typeface="Porky's" pitchFamily="2" charset="0"/>
            </a:endParaRPr>
          </a:p>
        </p:txBody>
      </p:sp>
      <p:sp>
        <p:nvSpPr>
          <p:cNvPr id="34819" name="Rectangle 3"/>
          <p:cNvSpPr>
            <a:spLocks noGrp="1" noChangeArrowheads="1"/>
          </p:cNvSpPr>
          <p:nvPr>
            <p:ph type="body" idx="1"/>
          </p:nvPr>
        </p:nvSpPr>
        <p:spPr/>
        <p:txBody>
          <a:bodyPr/>
          <a:lstStyle/>
          <a:p>
            <a:pPr>
              <a:buFontTx/>
              <a:buNone/>
            </a:pPr>
            <a:r>
              <a:rPr lang="en-AU" sz="2800"/>
              <a:t>This campaign which is apart of the Australian governments continuing work to reduce the in take amount of tobacco to reduce the harm of lung cancer caused by smoking tobacco. This is aimed at all Australians that smoke both adults and youth. This campaign is designed to provide information and other resources to help people successful quit smoking and further more provide information to the Australian government tobacco campaigns. </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fltVal val="0"/>
                                          </p:val>
                                        </p:tav>
                                        <p:tav tm="100000">
                                          <p:val>
                                            <p:strVal val="#ppt_w"/>
                                          </p:val>
                                        </p:tav>
                                      </p:tavLst>
                                    </p:anim>
                                    <p:anim calcmode="lin" valueType="num">
                                      <p:cBhvr>
                                        <p:cTn id="8" dur="500" fill="hold"/>
                                        <p:tgtEl>
                                          <p:spTgt spid="34818"/>
                                        </p:tgtEl>
                                        <p:attrNameLst>
                                          <p:attrName>ppt_h</p:attrName>
                                        </p:attrNameLst>
                                      </p:cBhvr>
                                      <p:tavLst>
                                        <p:tav tm="0">
                                          <p:val>
                                            <p:fltVal val="0"/>
                                          </p:val>
                                        </p:tav>
                                        <p:tav tm="100000">
                                          <p:val>
                                            <p:strVal val="#ppt_h"/>
                                          </p:val>
                                        </p:tav>
                                      </p:tavLst>
                                    </p:anim>
                                    <p:anim calcmode="lin" valueType="num">
                                      <p:cBhvr>
                                        <p:cTn id="9" dur="500" fill="hold"/>
                                        <p:tgtEl>
                                          <p:spTgt spid="34818"/>
                                        </p:tgtEl>
                                        <p:attrNameLst>
                                          <p:attrName>style.rotation</p:attrName>
                                        </p:attrNameLst>
                                      </p:cBhvr>
                                      <p:tavLst>
                                        <p:tav tm="0">
                                          <p:val>
                                            <p:fltVal val="360"/>
                                          </p:val>
                                        </p:tav>
                                        <p:tav tm="100000">
                                          <p:val>
                                            <p:fltVal val="0"/>
                                          </p:val>
                                        </p:tav>
                                      </p:tavLst>
                                    </p:anim>
                                    <p:animEffect transition="in" filter="fade">
                                      <p:cBhvr>
                                        <p:cTn id="10" dur="500"/>
                                        <p:tgtEl>
                                          <p:spTgt spid="348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4819">
                                            <p:txEl>
                                              <p:pRg st="0" end="0"/>
                                            </p:txEl>
                                          </p:spTgt>
                                        </p:tgtEl>
                                        <p:attrNameLst>
                                          <p:attrName>style.visibility</p:attrName>
                                        </p:attrNameLst>
                                      </p:cBhvr>
                                      <p:to>
                                        <p:strVal val="visible"/>
                                      </p:to>
                                    </p:set>
                                    <p:anim calcmode="lin" valueType="num">
                                      <p:cBhvr>
                                        <p:cTn id="15"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481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481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AU">
                <a:solidFill>
                  <a:srgbClr val="00FF00"/>
                </a:solidFill>
                <a:latin typeface="Porky's" pitchFamily="2" charset="0"/>
              </a:rPr>
              <a:t>Quit National Tobacco</a:t>
            </a:r>
            <a:endParaRPr lang="en-US">
              <a:solidFill>
                <a:srgbClr val="00FF00"/>
              </a:solidFill>
              <a:latin typeface="Porky's" pitchFamily="2" charset="0"/>
            </a:endParaRPr>
          </a:p>
        </p:txBody>
      </p:sp>
      <p:sp>
        <p:nvSpPr>
          <p:cNvPr id="35843" name="Rectangle 3"/>
          <p:cNvSpPr>
            <a:spLocks noGrp="1" noChangeArrowheads="1"/>
          </p:cNvSpPr>
          <p:nvPr>
            <p:ph type="body" idx="1"/>
          </p:nvPr>
        </p:nvSpPr>
        <p:spPr/>
        <p:txBody>
          <a:bodyPr/>
          <a:lstStyle/>
          <a:p>
            <a:pPr>
              <a:buFontTx/>
              <a:buNone/>
            </a:pPr>
            <a:r>
              <a:rPr lang="en-AU"/>
              <a:t>The campaign states that if we can make education and communication a necessity, we can be able to maintain the decline and continue to reduce the cost of tobacco to the Australian communities. This campaign has created some ways to trigger the start of people wanting to quit smoking such as graphic health warnings. </a:t>
            </a:r>
            <a:endParaRPr lang="en-US"/>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anim calcmode="lin" valueType="num">
                                      <p:cBhvr>
                                        <p:cTn id="9" dur="500" fill="hold"/>
                                        <p:tgtEl>
                                          <p:spTgt spid="35842"/>
                                        </p:tgtEl>
                                        <p:attrNameLst>
                                          <p:attrName>style.rotation</p:attrName>
                                        </p:attrNameLst>
                                      </p:cBhvr>
                                      <p:tavLst>
                                        <p:tav tm="0">
                                          <p:val>
                                            <p:fltVal val="360"/>
                                          </p:val>
                                        </p:tav>
                                        <p:tav tm="100000">
                                          <p:val>
                                            <p:fltVal val="0"/>
                                          </p:val>
                                        </p:tav>
                                      </p:tavLst>
                                    </p:anim>
                                    <p:animEffect transition="in" filter="fade">
                                      <p:cBhvr>
                                        <p:cTn id="10" dur="500"/>
                                        <p:tgtEl>
                                          <p:spTgt spid="358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5843">
                                            <p:txEl>
                                              <p:pRg st="0" end="0"/>
                                            </p:txEl>
                                          </p:spTgt>
                                        </p:tgtEl>
                                        <p:attrNameLst>
                                          <p:attrName>style.visibility</p:attrName>
                                        </p:attrNameLst>
                                      </p:cBhvr>
                                      <p:to>
                                        <p:strVal val="visible"/>
                                      </p:to>
                                    </p:set>
                                    <p:anim calcmode="lin" valueType="num">
                                      <p:cBhvr>
                                        <p:cTn id="15" dur="50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584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AU">
                <a:solidFill>
                  <a:srgbClr val="00FF00"/>
                </a:solidFill>
                <a:latin typeface="Porky's" pitchFamily="2" charset="0"/>
              </a:rPr>
              <a:t>Improvements</a:t>
            </a:r>
            <a:endParaRPr lang="en-US">
              <a:solidFill>
                <a:srgbClr val="00FF00"/>
              </a:solidFill>
              <a:latin typeface="Porky's" pitchFamily="2" charset="0"/>
            </a:endParaRPr>
          </a:p>
        </p:txBody>
      </p:sp>
      <p:sp>
        <p:nvSpPr>
          <p:cNvPr id="36867" name="Rectangle 3"/>
          <p:cNvSpPr>
            <a:spLocks noGrp="1" noChangeArrowheads="1"/>
          </p:cNvSpPr>
          <p:nvPr>
            <p:ph type="body" idx="1"/>
          </p:nvPr>
        </p:nvSpPr>
        <p:spPr/>
        <p:txBody>
          <a:bodyPr/>
          <a:lstStyle/>
          <a:p>
            <a:pPr>
              <a:buFontTx/>
              <a:buNone/>
            </a:pPr>
            <a:r>
              <a:rPr lang="en-AU"/>
              <a:t>Graphic health warnings on tobacco products are making an important contribution to reduce the prevalence of smoking in Australia. Graphic health warnings are now compulsive to be printed on all Australian manufactured and imported tobacco product packaging from the first of march 2006.</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ipe(left)">
                                      <p:cBhvr>
                                        <p:cTn id="12"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r>
              <a:rPr lang="en-AU">
                <a:solidFill>
                  <a:srgbClr val="00FF00"/>
                </a:solidFill>
                <a:latin typeface="Porky's" pitchFamily="2" charset="0"/>
              </a:rPr>
              <a:t>Nature of Lung Cancer</a:t>
            </a:r>
            <a:endParaRPr lang="en-US">
              <a:solidFill>
                <a:srgbClr val="00FF00"/>
              </a:solidFill>
              <a:latin typeface="Porky's" pitchFamily="2" charset="0"/>
            </a:endParaRPr>
          </a:p>
        </p:txBody>
      </p:sp>
      <p:sp>
        <p:nvSpPr>
          <p:cNvPr id="3077" name="Rectangle 5"/>
          <p:cNvSpPr>
            <a:spLocks noGrp="1" noChangeArrowheads="1"/>
          </p:cNvSpPr>
          <p:nvPr>
            <p:ph type="body" sz="half" idx="1"/>
          </p:nvPr>
        </p:nvSpPr>
        <p:spPr/>
        <p:txBody>
          <a:bodyPr/>
          <a:lstStyle/>
          <a:p>
            <a:pPr>
              <a:lnSpc>
                <a:spcPct val="90000"/>
              </a:lnSpc>
            </a:pPr>
            <a:r>
              <a:rPr lang="en-AU" sz="2800"/>
              <a:t>Lung Cancer is a disease of uncontrollable cell growth in the tissue of the lungs. The growth may lead to an invasion of adjacent tissue and infiltration beyond the lungs which is called metastasis. </a:t>
            </a:r>
            <a:endParaRPr lang="en-US" sz="2800"/>
          </a:p>
        </p:txBody>
      </p:sp>
      <p:pic>
        <p:nvPicPr>
          <p:cNvPr id="3093" name="Picture 21" descr="JAMA_Cancer_Lung_Lung_JPP_01"/>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1843088"/>
            <a:ext cx="4038600" cy="4038600"/>
          </a:xfrm>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fade">
                                      <p:cBhvr>
                                        <p:cTn id="7" dur="2000"/>
                                        <p:tgtEl>
                                          <p:spTgt spid="30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77"/>
                                        </p:tgtEl>
                                        <p:attrNameLst>
                                          <p:attrName>style.visibility</p:attrName>
                                        </p:attrNameLst>
                                      </p:cBhvr>
                                      <p:to>
                                        <p:strVal val="visible"/>
                                      </p:to>
                                    </p:set>
                                    <p:animEffect transition="in" filter="fade">
                                      <p:cBhvr>
                                        <p:cTn id="10"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8917" name="Picture 5" descr="quit_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716338"/>
            <a:ext cx="2617787" cy="3141662"/>
          </a:xfrm>
          <a:prstGeom prst="rect">
            <a:avLst/>
          </a:prstGeom>
          <a:noFill/>
          <a:extLst>
            <a:ext uri="{909E8E84-426E-40DD-AFC4-6F175D3DCCD1}">
              <a14:hiddenFill xmlns:a14="http://schemas.microsoft.com/office/drawing/2010/main">
                <a:solidFill>
                  <a:srgbClr val="FFFFFF"/>
                </a:solidFill>
              </a14:hiddenFill>
            </a:ext>
          </a:extLst>
        </p:spPr>
      </p:pic>
      <p:sp>
        <p:nvSpPr>
          <p:cNvPr id="38914" name="Rectangle 2"/>
          <p:cNvSpPr>
            <a:spLocks noGrp="1" noChangeArrowheads="1"/>
          </p:cNvSpPr>
          <p:nvPr>
            <p:ph type="title"/>
          </p:nvPr>
        </p:nvSpPr>
        <p:spPr>
          <a:xfrm>
            <a:off x="468313" y="260350"/>
            <a:ext cx="8229600" cy="1143000"/>
          </a:xfrm>
        </p:spPr>
        <p:txBody>
          <a:bodyPr/>
          <a:lstStyle/>
          <a:p>
            <a:r>
              <a:rPr lang="en-AU">
                <a:solidFill>
                  <a:srgbClr val="00FF00"/>
                </a:solidFill>
                <a:latin typeface="Porky's" pitchFamily="2" charset="0"/>
              </a:rPr>
              <a:t>Improvements</a:t>
            </a:r>
            <a:endParaRPr lang="en-US">
              <a:solidFill>
                <a:srgbClr val="00FF00"/>
              </a:solidFill>
              <a:latin typeface="Porky's" pitchFamily="2" charset="0"/>
            </a:endParaRPr>
          </a:p>
        </p:txBody>
      </p:sp>
      <p:sp>
        <p:nvSpPr>
          <p:cNvPr id="38915" name="Rectangle 3"/>
          <p:cNvSpPr>
            <a:spLocks noGrp="1" noChangeArrowheads="1"/>
          </p:cNvSpPr>
          <p:nvPr>
            <p:ph type="body" idx="1"/>
          </p:nvPr>
        </p:nvSpPr>
        <p:spPr/>
        <p:txBody>
          <a:bodyPr/>
          <a:lstStyle/>
          <a:p>
            <a:pPr>
              <a:buFontTx/>
              <a:buNone/>
            </a:pPr>
            <a:r>
              <a:rPr lang="en-AU"/>
              <a:t>The graphic health warnings aim to increase the knowledge of the health effects related to smoking, to encourage quitting smoking and discouraging the start of smoking.</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20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9943" name="Picture 7" descr="Stop%20Smo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692150"/>
            <a:ext cx="3006725" cy="3529013"/>
          </a:xfrm>
          <a:prstGeom prst="rect">
            <a:avLst/>
          </a:prstGeom>
          <a:noFill/>
          <a:extLst>
            <a:ext uri="{909E8E84-426E-40DD-AFC4-6F175D3DCCD1}">
              <a14:hiddenFill xmlns:a14="http://schemas.microsoft.com/office/drawing/2010/main">
                <a:solidFill>
                  <a:srgbClr val="FFFFFF"/>
                </a:solidFill>
              </a14:hiddenFill>
            </a:ext>
          </a:extLst>
        </p:spPr>
      </p:pic>
      <p:sp>
        <p:nvSpPr>
          <p:cNvPr id="39938" name="Rectangle 2"/>
          <p:cNvSpPr>
            <a:spLocks noGrp="1" noChangeArrowheads="1"/>
          </p:cNvSpPr>
          <p:nvPr>
            <p:ph type="title"/>
          </p:nvPr>
        </p:nvSpPr>
        <p:spPr/>
        <p:txBody>
          <a:bodyPr/>
          <a:lstStyle/>
          <a:p>
            <a:r>
              <a:rPr lang="en-AU">
                <a:solidFill>
                  <a:srgbClr val="00FF00"/>
                </a:solidFill>
                <a:latin typeface="Porky's" pitchFamily="2" charset="0"/>
              </a:rPr>
              <a:t>Strengths</a:t>
            </a:r>
            <a:endParaRPr lang="en-US">
              <a:solidFill>
                <a:srgbClr val="00FF00"/>
              </a:solidFill>
              <a:latin typeface="Porky's" pitchFamily="2" charset="0"/>
            </a:endParaRPr>
          </a:p>
        </p:txBody>
      </p:sp>
      <p:sp>
        <p:nvSpPr>
          <p:cNvPr id="39939" name="Rectangle 3"/>
          <p:cNvSpPr>
            <a:spLocks noGrp="1" noChangeArrowheads="1"/>
          </p:cNvSpPr>
          <p:nvPr>
            <p:ph type="body" idx="1"/>
          </p:nvPr>
        </p:nvSpPr>
        <p:spPr/>
        <p:txBody>
          <a:bodyPr/>
          <a:lstStyle/>
          <a:p>
            <a:pPr>
              <a:lnSpc>
                <a:spcPct val="80000"/>
              </a:lnSpc>
              <a:buClr>
                <a:srgbClr val="00FF00"/>
              </a:buClr>
            </a:pPr>
            <a:r>
              <a:rPr lang="en-AU" sz="2400"/>
              <a:t>Scare tactics</a:t>
            </a:r>
          </a:p>
          <a:p>
            <a:pPr>
              <a:lnSpc>
                <a:spcPct val="80000"/>
              </a:lnSpc>
              <a:buClr>
                <a:srgbClr val="00FF00"/>
              </a:buClr>
            </a:pPr>
            <a:r>
              <a:rPr lang="en-AU" sz="2400"/>
              <a:t>Media usage</a:t>
            </a:r>
          </a:p>
          <a:p>
            <a:pPr>
              <a:lnSpc>
                <a:spcPct val="80000"/>
              </a:lnSpc>
              <a:buClr>
                <a:srgbClr val="00FF00"/>
              </a:buClr>
              <a:buFontTx/>
              <a:buNone/>
            </a:pPr>
            <a:r>
              <a:rPr lang="en-AU" sz="2400"/>
              <a:t>	-	Television</a:t>
            </a:r>
          </a:p>
          <a:p>
            <a:pPr>
              <a:lnSpc>
                <a:spcPct val="80000"/>
              </a:lnSpc>
              <a:buClr>
                <a:srgbClr val="00FF00"/>
              </a:buClr>
              <a:buFontTx/>
              <a:buNone/>
            </a:pPr>
            <a:r>
              <a:rPr lang="en-AU" sz="2400"/>
              <a:t>	-	Radio</a:t>
            </a:r>
          </a:p>
          <a:p>
            <a:pPr>
              <a:lnSpc>
                <a:spcPct val="80000"/>
              </a:lnSpc>
              <a:buClr>
                <a:srgbClr val="00FF00"/>
              </a:buClr>
              <a:buFontTx/>
              <a:buNone/>
            </a:pPr>
            <a:r>
              <a:rPr lang="en-AU" sz="2400"/>
              <a:t>	-	News papers</a:t>
            </a:r>
          </a:p>
          <a:p>
            <a:pPr>
              <a:lnSpc>
                <a:spcPct val="80000"/>
              </a:lnSpc>
              <a:buClr>
                <a:srgbClr val="00FF00"/>
              </a:buClr>
            </a:pPr>
            <a:r>
              <a:rPr lang="en-AU" sz="2400"/>
              <a:t>Advertising the effects of smoking</a:t>
            </a:r>
          </a:p>
          <a:p>
            <a:pPr>
              <a:lnSpc>
                <a:spcPct val="80000"/>
              </a:lnSpc>
              <a:buClr>
                <a:srgbClr val="00FF00"/>
              </a:buClr>
              <a:buFontTx/>
              <a:buNone/>
            </a:pPr>
            <a:r>
              <a:rPr lang="en-AU" sz="2400"/>
              <a:t>	-	Graphic pictures</a:t>
            </a:r>
          </a:p>
          <a:p>
            <a:pPr>
              <a:lnSpc>
                <a:spcPct val="80000"/>
              </a:lnSpc>
              <a:buClr>
                <a:srgbClr val="00FF00"/>
              </a:buClr>
              <a:buFontTx/>
              <a:buNone/>
            </a:pPr>
            <a:r>
              <a:rPr lang="en-AU" sz="2400"/>
              <a:t>	-	Powerful slogans</a:t>
            </a:r>
          </a:p>
          <a:p>
            <a:pPr>
              <a:lnSpc>
                <a:spcPct val="80000"/>
              </a:lnSpc>
              <a:buClr>
                <a:srgbClr val="00FF00"/>
              </a:buClr>
            </a:pPr>
            <a:r>
              <a:rPr lang="en-AU" sz="2400"/>
              <a:t>Quindex </a:t>
            </a:r>
            <a:r>
              <a:rPr lang="en-US" sz="2400"/>
              <a:t>In order to summarize change in quitting intention and activity and examine subgroup differences, we developed a quitting activity index called Quindex</a:t>
            </a:r>
          </a:p>
          <a:p>
            <a:pPr>
              <a:lnSpc>
                <a:spcPct val="80000"/>
              </a:lnSpc>
              <a:buClr>
                <a:srgbClr val="00FF00"/>
              </a:buClr>
            </a:pPr>
            <a:r>
              <a:rPr lang="en-AU" sz="2400"/>
              <a:t>Quite line</a:t>
            </a:r>
            <a:endParaRPr lang="en-US" sz="2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ppt_x</p:attrName>
                                        </p:attrNameLst>
                                      </p:cBhvr>
                                      <p:tavLst>
                                        <p:tav tm="0">
                                          <p:val>
                                            <p:strVal val="#ppt_x-.2"/>
                                          </p:val>
                                        </p:tav>
                                        <p:tav tm="100000">
                                          <p:val>
                                            <p:strVal val="#ppt_x"/>
                                          </p:val>
                                        </p:tav>
                                      </p:tavLst>
                                    </p:anim>
                                    <p:anim calcmode="lin" valueType="num">
                                      <p:cBhvr>
                                        <p:cTn id="8" dur="1000" fill="hold"/>
                                        <p:tgtEl>
                                          <p:spTgt spid="39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9939">
                                            <p:txEl>
                                              <p:pRg st="0" end="0"/>
                                            </p:txEl>
                                          </p:spTgt>
                                        </p:tgtEl>
                                        <p:attrNameLst>
                                          <p:attrName>style.visibility</p:attrName>
                                        </p:attrNameLst>
                                      </p:cBhvr>
                                      <p:to>
                                        <p:strVal val="visible"/>
                                      </p:to>
                                    </p:set>
                                    <p:animEffect transition="in" filter="fade">
                                      <p:cBhvr>
                                        <p:cTn id="14" dur="500"/>
                                        <p:tgtEl>
                                          <p:spTgt spid="39939">
                                            <p:txEl>
                                              <p:pRg st="0" end="0"/>
                                            </p:txEl>
                                          </p:spTgt>
                                        </p:tgtEl>
                                      </p:cBhvr>
                                    </p:animEffect>
                                    <p:anim calcmode="lin" valueType="num">
                                      <p:cBhvr>
                                        <p:cTn id="15"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99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9939">
                                            <p:txEl>
                                              <p:pRg st="1" end="1"/>
                                            </p:txEl>
                                          </p:spTgt>
                                        </p:tgtEl>
                                        <p:attrNameLst>
                                          <p:attrName>style.visibility</p:attrName>
                                        </p:attrNameLst>
                                      </p:cBhvr>
                                      <p:to>
                                        <p:strVal val="visible"/>
                                      </p:to>
                                    </p:set>
                                    <p:animEffect transition="in" filter="fade">
                                      <p:cBhvr>
                                        <p:cTn id="21" dur="500"/>
                                        <p:tgtEl>
                                          <p:spTgt spid="39939">
                                            <p:txEl>
                                              <p:pRg st="1" end="1"/>
                                            </p:txEl>
                                          </p:spTgt>
                                        </p:tgtEl>
                                      </p:cBhvr>
                                    </p:animEffect>
                                    <p:anim calcmode="lin" valueType="num">
                                      <p:cBhvr>
                                        <p:cTn id="2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99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9939">
                                            <p:txEl>
                                              <p:pRg st="2" end="2"/>
                                            </p:txEl>
                                          </p:spTgt>
                                        </p:tgtEl>
                                        <p:attrNameLst>
                                          <p:attrName>style.visibility</p:attrName>
                                        </p:attrNameLst>
                                      </p:cBhvr>
                                      <p:to>
                                        <p:strVal val="visible"/>
                                      </p:to>
                                    </p:set>
                                    <p:animEffect transition="in" filter="fade">
                                      <p:cBhvr>
                                        <p:cTn id="28" dur="500"/>
                                        <p:tgtEl>
                                          <p:spTgt spid="39939">
                                            <p:txEl>
                                              <p:pRg st="2" end="2"/>
                                            </p:txEl>
                                          </p:spTgt>
                                        </p:tgtEl>
                                      </p:cBhvr>
                                    </p:animEffect>
                                    <p:anim calcmode="lin" valueType="num">
                                      <p:cBhvr>
                                        <p:cTn id="2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993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9939">
                                            <p:txEl>
                                              <p:pRg st="3" end="3"/>
                                            </p:txEl>
                                          </p:spTgt>
                                        </p:tgtEl>
                                        <p:attrNameLst>
                                          <p:attrName>style.visibility</p:attrName>
                                        </p:attrNameLst>
                                      </p:cBhvr>
                                      <p:to>
                                        <p:strVal val="visible"/>
                                      </p:to>
                                    </p:set>
                                    <p:animEffect transition="in" filter="fade">
                                      <p:cBhvr>
                                        <p:cTn id="35" dur="500"/>
                                        <p:tgtEl>
                                          <p:spTgt spid="39939">
                                            <p:txEl>
                                              <p:pRg st="3" end="3"/>
                                            </p:txEl>
                                          </p:spTgt>
                                        </p:tgtEl>
                                      </p:cBhvr>
                                    </p:animEffect>
                                    <p:anim calcmode="lin" valueType="num">
                                      <p:cBhvr>
                                        <p:cTn id="36"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993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9939">
                                            <p:txEl>
                                              <p:pRg st="4" end="4"/>
                                            </p:txEl>
                                          </p:spTgt>
                                        </p:tgtEl>
                                        <p:attrNameLst>
                                          <p:attrName>style.visibility</p:attrName>
                                        </p:attrNameLst>
                                      </p:cBhvr>
                                      <p:to>
                                        <p:strVal val="visible"/>
                                      </p:to>
                                    </p:set>
                                    <p:animEffect transition="in" filter="fade">
                                      <p:cBhvr>
                                        <p:cTn id="42" dur="500"/>
                                        <p:tgtEl>
                                          <p:spTgt spid="39939">
                                            <p:txEl>
                                              <p:pRg st="4" end="4"/>
                                            </p:txEl>
                                          </p:spTgt>
                                        </p:tgtEl>
                                      </p:cBhvr>
                                    </p:animEffect>
                                    <p:anim calcmode="lin" valueType="num">
                                      <p:cBhvr>
                                        <p:cTn id="43"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993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9939">
                                            <p:txEl>
                                              <p:pRg st="5" end="5"/>
                                            </p:txEl>
                                          </p:spTgt>
                                        </p:tgtEl>
                                        <p:attrNameLst>
                                          <p:attrName>style.visibility</p:attrName>
                                        </p:attrNameLst>
                                      </p:cBhvr>
                                      <p:to>
                                        <p:strVal val="visible"/>
                                      </p:to>
                                    </p:set>
                                    <p:animEffect transition="in" filter="fade">
                                      <p:cBhvr>
                                        <p:cTn id="49" dur="500"/>
                                        <p:tgtEl>
                                          <p:spTgt spid="39939">
                                            <p:txEl>
                                              <p:pRg st="5" end="5"/>
                                            </p:txEl>
                                          </p:spTgt>
                                        </p:tgtEl>
                                      </p:cBhvr>
                                    </p:animEffect>
                                    <p:anim calcmode="lin" valueType="num">
                                      <p:cBhvr>
                                        <p:cTn id="50"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3993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39939">
                                            <p:txEl>
                                              <p:pRg st="6" end="6"/>
                                            </p:txEl>
                                          </p:spTgt>
                                        </p:tgtEl>
                                        <p:attrNameLst>
                                          <p:attrName>style.visibility</p:attrName>
                                        </p:attrNameLst>
                                      </p:cBhvr>
                                      <p:to>
                                        <p:strVal val="visible"/>
                                      </p:to>
                                    </p:set>
                                    <p:animEffect transition="in" filter="fade">
                                      <p:cBhvr>
                                        <p:cTn id="56" dur="500"/>
                                        <p:tgtEl>
                                          <p:spTgt spid="39939">
                                            <p:txEl>
                                              <p:pRg st="6" end="6"/>
                                            </p:txEl>
                                          </p:spTgt>
                                        </p:tgtEl>
                                      </p:cBhvr>
                                    </p:animEffect>
                                    <p:anim calcmode="lin" valueType="num">
                                      <p:cBhvr>
                                        <p:cTn id="57"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3993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39939">
                                            <p:txEl>
                                              <p:pRg st="7" end="7"/>
                                            </p:txEl>
                                          </p:spTgt>
                                        </p:tgtEl>
                                        <p:attrNameLst>
                                          <p:attrName>style.visibility</p:attrName>
                                        </p:attrNameLst>
                                      </p:cBhvr>
                                      <p:to>
                                        <p:strVal val="visible"/>
                                      </p:to>
                                    </p:set>
                                    <p:animEffect transition="in" filter="fade">
                                      <p:cBhvr>
                                        <p:cTn id="63" dur="500"/>
                                        <p:tgtEl>
                                          <p:spTgt spid="39939">
                                            <p:txEl>
                                              <p:pRg st="7" end="7"/>
                                            </p:txEl>
                                          </p:spTgt>
                                        </p:tgtEl>
                                      </p:cBhvr>
                                    </p:animEffect>
                                    <p:anim calcmode="lin" valueType="num">
                                      <p:cBhvr>
                                        <p:cTn id="64" dur="5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39939">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39939">
                                            <p:txEl>
                                              <p:pRg st="8" end="8"/>
                                            </p:txEl>
                                          </p:spTgt>
                                        </p:tgtEl>
                                        <p:attrNameLst>
                                          <p:attrName>style.visibility</p:attrName>
                                        </p:attrNameLst>
                                      </p:cBhvr>
                                      <p:to>
                                        <p:strVal val="visible"/>
                                      </p:to>
                                    </p:set>
                                    <p:animEffect transition="in" filter="fade">
                                      <p:cBhvr>
                                        <p:cTn id="70" dur="500"/>
                                        <p:tgtEl>
                                          <p:spTgt spid="39939">
                                            <p:txEl>
                                              <p:pRg st="8" end="8"/>
                                            </p:txEl>
                                          </p:spTgt>
                                        </p:tgtEl>
                                      </p:cBhvr>
                                    </p:animEffect>
                                    <p:anim calcmode="lin" valueType="num">
                                      <p:cBhvr>
                                        <p:cTn id="71" dur="500" fill="hold"/>
                                        <p:tgtEl>
                                          <p:spTgt spid="39939">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39939">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39939">
                                            <p:txEl>
                                              <p:pRg st="9" end="9"/>
                                            </p:txEl>
                                          </p:spTgt>
                                        </p:tgtEl>
                                        <p:attrNameLst>
                                          <p:attrName>style.visibility</p:attrName>
                                        </p:attrNameLst>
                                      </p:cBhvr>
                                      <p:to>
                                        <p:strVal val="visible"/>
                                      </p:to>
                                    </p:set>
                                    <p:animEffect transition="in" filter="fade">
                                      <p:cBhvr>
                                        <p:cTn id="77" dur="500"/>
                                        <p:tgtEl>
                                          <p:spTgt spid="39939">
                                            <p:txEl>
                                              <p:pRg st="9" end="9"/>
                                            </p:txEl>
                                          </p:spTgt>
                                        </p:tgtEl>
                                      </p:cBhvr>
                                    </p:animEffect>
                                    <p:anim calcmode="lin" valueType="num">
                                      <p:cBhvr>
                                        <p:cTn id="78" dur="500" fill="hold"/>
                                        <p:tgtEl>
                                          <p:spTgt spid="39939">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39939">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AU">
                <a:solidFill>
                  <a:srgbClr val="00FF00"/>
                </a:solidFill>
                <a:latin typeface="Porky's" pitchFamily="2" charset="0"/>
              </a:rPr>
              <a:t>Weaknesses</a:t>
            </a:r>
            <a:endParaRPr lang="en-US">
              <a:solidFill>
                <a:srgbClr val="00FF00"/>
              </a:solidFill>
              <a:latin typeface="Porky's" pitchFamily="2" charset="0"/>
            </a:endParaRPr>
          </a:p>
        </p:txBody>
      </p:sp>
      <p:sp>
        <p:nvSpPr>
          <p:cNvPr id="40963" name="Rectangle 3"/>
          <p:cNvSpPr>
            <a:spLocks noGrp="1" noChangeArrowheads="1"/>
          </p:cNvSpPr>
          <p:nvPr>
            <p:ph type="body" idx="1"/>
          </p:nvPr>
        </p:nvSpPr>
        <p:spPr/>
        <p:txBody>
          <a:bodyPr/>
          <a:lstStyle/>
          <a:p>
            <a:pPr>
              <a:buClr>
                <a:srgbClr val="00FF00"/>
              </a:buClr>
            </a:pPr>
            <a:r>
              <a:rPr lang="en-AU"/>
              <a:t>Smokers ignoring the campaign</a:t>
            </a:r>
          </a:p>
          <a:p>
            <a:pPr>
              <a:buClr>
                <a:srgbClr val="00FF00"/>
              </a:buClr>
            </a:pPr>
            <a:r>
              <a:rPr lang="en-AU"/>
              <a:t>Non smokers disagreeing with the campaign also feeling that the information is exaggerated</a:t>
            </a:r>
          </a:p>
          <a:p>
            <a:pPr>
              <a:buClr>
                <a:srgbClr val="00FF00"/>
              </a:buClr>
            </a:pPr>
            <a:r>
              <a:rPr lang="en-AU"/>
              <a:t>False accusations</a:t>
            </a:r>
            <a:endParaRPr lang="en-US"/>
          </a:p>
        </p:txBody>
      </p:sp>
      <p:pic>
        <p:nvPicPr>
          <p:cNvPr id="40964" name="Picture 4" descr="quit-smoking-for-goo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933825"/>
            <a:ext cx="3471863" cy="2303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1000" fill="hold"/>
                                        <p:tgtEl>
                                          <p:spTgt spid="40962"/>
                                        </p:tgtEl>
                                        <p:attrNameLst>
                                          <p:attrName>ppt_x</p:attrName>
                                        </p:attrNameLst>
                                      </p:cBhvr>
                                      <p:tavLst>
                                        <p:tav tm="0">
                                          <p:val>
                                            <p:strVal val="#ppt_x-.2"/>
                                          </p:val>
                                        </p:tav>
                                        <p:tav tm="100000">
                                          <p:val>
                                            <p:strVal val="#ppt_x"/>
                                          </p:val>
                                        </p:tav>
                                      </p:tavLst>
                                    </p:anim>
                                    <p:anim calcmode="lin" valueType="num">
                                      <p:cBhvr>
                                        <p:cTn id="8" dur="1000" fill="hold"/>
                                        <p:tgtEl>
                                          <p:spTgt spid="409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63">
                                            <p:txEl>
                                              <p:pRg st="0" end="0"/>
                                            </p:txEl>
                                          </p:spTgt>
                                        </p:tgtEl>
                                        <p:attrNameLst>
                                          <p:attrName>style.visibility</p:attrName>
                                        </p:attrNameLst>
                                      </p:cBhvr>
                                      <p:to>
                                        <p:strVal val="visible"/>
                                      </p:to>
                                    </p:set>
                                    <p:animEffect transition="in" filter="fade">
                                      <p:cBhvr>
                                        <p:cTn id="14" dur="500"/>
                                        <p:tgtEl>
                                          <p:spTgt spid="40963">
                                            <p:txEl>
                                              <p:pRg st="0" end="0"/>
                                            </p:txEl>
                                          </p:spTgt>
                                        </p:tgtEl>
                                      </p:cBhvr>
                                    </p:animEffect>
                                    <p:anim calcmode="lin" valueType="num">
                                      <p:cBhvr>
                                        <p:cTn id="15"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963">
                                            <p:txEl>
                                              <p:pRg st="1" end="1"/>
                                            </p:txEl>
                                          </p:spTgt>
                                        </p:tgtEl>
                                        <p:attrNameLst>
                                          <p:attrName>style.visibility</p:attrName>
                                        </p:attrNameLst>
                                      </p:cBhvr>
                                      <p:to>
                                        <p:strVal val="visible"/>
                                      </p:to>
                                    </p:set>
                                    <p:animEffect transition="in" filter="fade">
                                      <p:cBhvr>
                                        <p:cTn id="21" dur="500"/>
                                        <p:tgtEl>
                                          <p:spTgt spid="40963">
                                            <p:txEl>
                                              <p:pRg st="1" end="1"/>
                                            </p:txEl>
                                          </p:spTgt>
                                        </p:tgtEl>
                                      </p:cBhvr>
                                    </p:animEffect>
                                    <p:anim calcmode="lin" valueType="num">
                                      <p:cBhvr>
                                        <p:cTn id="22"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09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0963">
                                            <p:txEl>
                                              <p:pRg st="2" end="2"/>
                                            </p:txEl>
                                          </p:spTgt>
                                        </p:tgtEl>
                                        <p:attrNameLst>
                                          <p:attrName>style.visibility</p:attrName>
                                        </p:attrNameLst>
                                      </p:cBhvr>
                                      <p:to>
                                        <p:strVal val="visible"/>
                                      </p:to>
                                    </p:set>
                                    <p:animEffect transition="in" filter="fade">
                                      <p:cBhvr>
                                        <p:cTn id="28" dur="500"/>
                                        <p:tgtEl>
                                          <p:spTgt spid="40963">
                                            <p:txEl>
                                              <p:pRg st="2" end="2"/>
                                            </p:txEl>
                                          </p:spTgt>
                                        </p:tgtEl>
                                      </p:cBhvr>
                                    </p:animEffect>
                                    <p:anim calcmode="lin" valueType="num">
                                      <p:cBhvr>
                                        <p:cTn id="29"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096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solidFill>
                  <a:srgbClr val="00FF00"/>
                </a:solidFill>
                <a:latin typeface="Porky's" pitchFamily="2" charset="0"/>
              </a:rPr>
              <a:t>Nature of Lung Cancer</a:t>
            </a:r>
            <a:endParaRPr lang="en-US">
              <a:solidFill>
                <a:srgbClr val="00FF00"/>
              </a:solidFill>
              <a:latin typeface="Porky's" pitchFamily="2" charset="0"/>
            </a:endParaRPr>
          </a:p>
        </p:txBody>
      </p:sp>
      <p:sp>
        <p:nvSpPr>
          <p:cNvPr id="44036" name="Rectangle 4"/>
          <p:cNvSpPr>
            <a:spLocks noGrp="1" noChangeArrowheads="1"/>
          </p:cNvSpPr>
          <p:nvPr>
            <p:ph type="body" sz="half" idx="2"/>
          </p:nvPr>
        </p:nvSpPr>
        <p:spPr/>
        <p:txBody>
          <a:bodyPr/>
          <a:lstStyle/>
          <a:p>
            <a:r>
              <a:rPr lang="en-AU" sz="2800"/>
              <a:t>The majority of the primary lung cancers are created through the several kinds of cancerous growths deriving from forming a protective layer of surface tissue known as epithelial cells.</a:t>
            </a:r>
            <a:endParaRPr lang="en-US" sz="2800"/>
          </a:p>
        </p:txBody>
      </p:sp>
      <p:pic>
        <p:nvPicPr>
          <p:cNvPr id="44038" name="Picture 6" descr="180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205038"/>
            <a:ext cx="3810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r>
              <a:rPr lang="en-AU">
                <a:solidFill>
                  <a:srgbClr val="00FF00"/>
                </a:solidFill>
                <a:latin typeface="Porky's" pitchFamily="2" charset="0"/>
              </a:rPr>
              <a:t>Nature of Lung Cancer</a:t>
            </a:r>
            <a:endParaRPr lang="en-US">
              <a:solidFill>
                <a:srgbClr val="00FF00"/>
              </a:solidFill>
              <a:latin typeface="Porky's" pitchFamily="2" charset="0"/>
            </a:endParaRPr>
          </a:p>
        </p:txBody>
      </p:sp>
      <p:sp>
        <p:nvSpPr>
          <p:cNvPr id="5125" name="Rectangle 5"/>
          <p:cNvSpPr>
            <a:spLocks noGrp="1" noChangeArrowheads="1"/>
          </p:cNvSpPr>
          <p:nvPr>
            <p:ph type="body" sz="half" idx="1"/>
          </p:nvPr>
        </p:nvSpPr>
        <p:spPr/>
        <p:txBody>
          <a:bodyPr/>
          <a:lstStyle/>
          <a:p>
            <a:pPr>
              <a:lnSpc>
                <a:spcPct val="90000"/>
              </a:lnSpc>
            </a:pPr>
            <a:r>
              <a:rPr lang="en-AU" sz="3200"/>
              <a:t>This particular type of cancer is the most common cause of cancer related deaths for males and the second most for females coming behind Breast cancer. </a:t>
            </a:r>
            <a:endParaRPr lang="en-US"/>
          </a:p>
          <a:p>
            <a:pPr>
              <a:lnSpc>
                <a:spcPct val="90000"/>
              </a:lnSpc>
            </a:pPr>
            <a:endParaRPr lang="en-US"/>
          </a:p>
        </p:txBody>
      </p:sp>
      <p:sp>
        <p:nvSpPr>
          <p:cNvPr id="5126" name="Rectangle 6"/>
          <p:cNvSpPr>
            <a:spLocks noGrp="1" noChangeArrowheads="1"/>
          </p:cNvSpPr>
          <p:nvPr>
            <p:ph type="body" sz="half" idx="2"/>
          </p:nvPr>
        </p:nvSpPr>
        <p:spPr/>
        <p:txBody>
          <a:bodyPr/>
          <a:lstStyle/>
          <a:p>
            <a:pPr>
              <a:lnSpc>
                <a:spcPct val="80000"/>
              </a:lnSpc>
            </a:pPr>
            <a:r>
              <a:rPr lang="en-AU"/>
              <a:t>Lung cancer is responsible for over 1.3 million mortalities in the world, which occurs annually</a:t>
            </a:r>
            <a:r>
              <a:rPr lang="en-AU" sz="2400"/>
              <a:t>. </a:t>
            </a:r>
            <a:r>
              <a:rPr lang="en-AU"/>
              <a:t>Some of the most common symptoms are shortness of breath, coughing, and weight loss. </a:t>
            </a: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2000"/>
                                        <p:tgtEl>
                                          <p:spTgt spid="51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fade">
                                      <p:cBhvr>
                                        <p:cTn id="10" dur="2000"/>
                                        <p:tgtEl>
                                          <p:spTgt spid="51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fade">
                                      <p:cBhvr>
                                        <p:cTn id="13" dur="2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2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9" name="Picture 5" descr="uchr_08_img0844"/>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6057900" y="3771900"/>
            <a:ext cx="3086100" cy="3086100"/>
          </a:xfrm>
          <a:prstGeom prst="rect">
            <a:avLst/>
          </a:prstGeom>
          <a:noFill/>
          <a:extLst>
            <a:ext uri="{909E8E84-426E-40DD-AFC4-6F175D3DCCD1}">
              <a14:hiddenFill xmlns:a14="http://schemas.microsoft.com/office/drawing/2010/main">
                <a:solidFill>
                  <a:srgbClr val="FFFFFF"/>
                </a:solidFill>
              </a14:hiddenFill>
            </a:ext>
          </a:extLst>
        </p:spPr>
      </p:pic>
      <p:sp>
        <p:nvSpPr>
          <p:cNvPr id="11266" name="Rectangle 2"/>
          <p:cNvSpPr>
            <a:spLocks noGrp="1" noChangeArrowheads="1"/>
          </p:cNvSpPr>
          <p:nvPr>
            <p:ph type="title"/>
          </p:nvPr>
        </p:nvSpPr>
        <p:spPr/>
        <p:txBody>
          <a:bodyPr/>
          <a:lstStyle/>
          <a:p>
            <a:r>
              <a:rPr lang="en-AU">
                <a:solidFill>
                  <a:srgbClr val="00FF00"/>
                </a:solidFill>
                <a:latin typeface="Porky's" pitchFamily="2" charset="0"/>
              </a:rPr>
              <a:t>Types of Lung Cancer</a:t>
            </a:r>
            <a:endParaRPr lang="en-US">
              <a:solidFill>
                <a:srgbClr val="00FF00"/>
              </a:solidFill>
              <a:latin typeface="Porky's" pitchFamily="2" charset="0"/>
            </a:endParaRPr>
          </a:p>
        </p:txBody>
      </p:sp>
      <p:sp>
        <p:nvSpPr>
          <p:cNvPr id="11267" name="Rectangle 3"/>
          <p:cNvSpPr>
            <a:spLocks noGrp="1" noChangeArrowheads="1"/>
          </p:cNvSpPr>
          <p:nvPr>
            <p:ph type="body" idx="1"/>
          </p:nvPr>
        </p:nvSpPr>
        <p:spPr/>
        <p:txBody>
          <a:bodyPr/>
          <a:lstStyle/>
          <a:p>
            <a:r>
              <a:rPr lang="en-AU" sz="3600"/>
              <a:t>There are two main types of lung cancer, the first type is small cell lung carcinoma and secondly there is non-small cell lung carcinoma. This distinction is very important as for they both need different types of attention.</a:t>
            </a:r>
            <a:endParaRPr lang="en-US" sz="36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fade">
                                      <p:cBhvr>
                                        <p:cTn id="10"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AU">
                <a:solidFill>
                  <a:srgbClr val="00FF00"/>
                </a:solidFill>
                <a:latin typeface="Porky's" pitchFamily="2" charset="0"/>
              </a:rPr>
              <a:t>Small Cell Lung Carcinoma</a:t>
            </a:r>
            <a:endParaRPr lang="en-US">
              <a:solidFill>
                <a:srgbClr val="00FF00"/>
              </a:solidFill>
              <a:latin typeface="Porky's" pitchFamily="2" charset="0"/>
            </a:endParaRPr>
          </a:p>
        </p:txBody>
      </p:sp>
      <p:sp>
        <p:nvSpPr>
          <p:cNvPr id="12291" name="Rectangle 3"/>
          <p:cNvSpPr>
            <a:spLocks noGrp="1" noChangeArrowheads="1"/>
          </p:cNvSpPr>
          <p:nvPr>
            <p:ph type="body" idx="1"/>
          </p:nvPr>
        </p:nvSpPr>
        <p:spPr/>
        <p:txBody>
          <a:bodyPr/>
          <a:lstStyle/>
          <a:p>
            <a:pPr>
              <a:lnSpc>
                <a:spcPct val="90000"/>
              </a:lnSpc>
            </a:pPr>
            <a:r>
              <a:rPr lang="en-AU"/>
              <a:t>Small cell lung carcinoma which is also known as oat cell carcinoma, is less common. It tends to develop in the larger airways such as the primary and secondary bronchi; it grows rapidly increasing in size. The oat cell contains thick </a:t>
            </a:r>
            <a:r>
              <a:rPr lang="en-US"/>
              <a:t>neurosecretory granules (vesicles containing neuroendocrine hormones), which give this an endocrine syndrome association.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1"/>
                                        </p:tgtEl>
                                        <p:attrNameLst>
                                          <p:attrName>style.visibility</p:attrName>
                                        </p:attrNameLst>
                                      </p:cBhvr>
                                      <p:to>
                                        <p:strVal val="visible"/>
                                      </p:to>
                                    </p:set>
                                    <p:animEffect transition="in" filter="fade">
                                      <p:cBhvr>
                                        <p:cTn id="10" dur="2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a:solidFill>
                  <a:srgbClr val="00FF00"/>
                </a:solidFill>
                <a:latin typeface="Porky's" pitchFamily="2" charset="0"/>
              </a:rPr>
              <a:t>Small Cell Lung Carcinoma</a:t>
            </a:r>
            <a:endParaRPr lang="en-US">
              <a:solidFill>
                <a:srgbClr val="00FF00"/>
              </a:solidFill>
              <a:latin typeface="Porky's" pitchFamily="2" charset="0"/>
            </a:endParaRPr>
          </a:p>
        </p:txBody>
      </p:sp>
      <p:sp>
        <p:nvSpPr>
          <p:cNvPr id="14339" name="Rectangle 3"/>
          <p:cNvSpPr>
            <a:spLocks noGrp="1" noChangeArrowheads="1"/>
          </p:cNvSpPr>
          <p:nvPr>
            <p:ph type="body" idx="1"/>
          </p:nvPr>
        </p:nvSpPr>
        <p:spPr/>
        <p:txBody>
          <a:bodyPr/>
          <a:lstStyle/>
          <a:p>
            <a:r>
              <a:rPr lang="en-US"/>
              <a:t>This particular type of lung carcinoma will respond much better to chemotherapy and radiation due to the much worse prognosis is metastatic at presentation. This particular type of carcinoma is affiliated with smoking tobacco.</a:t>
            </a:r>
          </a:p>
        </p:txBody>
      </p:sp>
      <p:pic>
        <p:nvPicPr>
          <p:cNvPr id="14341" name="Picture 5" descr="uchr_08_img08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4076700"/>
            <a:ext cx="2555875" cy="255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AU">
                <a:solidFill>
                  <a:srgbClr val="00FF00"/>
                </a:solidFill>
                <a:latin typeface="Porky's" pitchFamily="2" charset="0"/>
              </a:rPr>
              <a:t>Non-Small Cell Lung Carcinoma</a:t>
            </a:r>
            <a:endParaRPr lang="en-US">
              <a:solidFill>
                <a:srgbClr val="00FF00"/>
              </a:solidFill>
              <a:latin typeface="Porky's" pitchFamily="2" charset="0"/>
            </a:endParaRPr>
          </a:p>
        </p:txBody>
      </p:sp>
      <p:sp>
        <p:nvSpPr>
          <p:cNvPr id="15363" name="Rectangle 3"/>
          <p:cNvSpPr>
            <a:spLocks noGrp="1" noChangeArrowheads="1"/>
          </p:cNvSpPr>
          <p:nvPr>
            <p:ph type="body" idx="1"/>
          </p:nvPr>
        </p:nvSpPr>
        <p:spPr/>
        <p:txBody>
          <a:bodyPr/>
          <a:lstStyle/>
          <a:p>
            <a:r>
              <a:rPr lang="en-US"/>
              <a:t>The non-small cell lung carcinomas are grouped together because their prognosis and management are similar. There are 3 main sub types: squamous cell lung carcinoma, adeno carcinoma, and large cell lung carcinoma. 31.2% of lung cancers is because of squamous cell lung carcinoma which usually starts near a central bronchus.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gtEl>
                                        <p:attrNameLst>
                                          <p:attrName>style.visibility</p:attrName>
                                        </p:attrNameLst>
                                      </p:cBhvr>
                                      <p:to>
                                        <p:strVal val="visible"/>
                                      </p:to>
                                    </p:set>
                                    <p:animEffect transition="in" filter="fade">
                                      <p:cBhvr>
                                        <p:cTn id="10"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UNG CANCER&amp;quot;&quot;/&gt;&lt;property id=&quot;20307&quot; value=&quot;256&quot;/&gt;&lt;/object&gt;&lt;object type=&quot;3&quot; unique_id=&quot;10005&quot;&gt;&lt;property id=&quot;20148&quot; value=&quot;5&quot;/&gt;&lt;property id=&quot;20300&quot; value=&quot;Slide 2 - &amp;quot;PART A&amp;quot;&quot;/&gt;&lt;property id=&quot;20307&quot; value=&quot;279&quot;/&gt;&lt;/object&gt;&lt;object type=&quot;3&quot; unique_id=&quot;10006&quot;&gt;&lt;property id=&quot;20148&quot; value=&quot;5&quot;/&gt;&lt;property id=&quot;20300&quot; value=&quot;Slide 3 - &amp;quot;Nature of Lung Cancer&amp;quot;&quot;/&gt;&lt;property id=&quot;20307&quot; value=&quot;257&quot;/&gt;&lt;/object&gt;&lt;object type=&quot;3&quot; unique_id=&quot;10007&quot;&gt;&lt;property id=&quot;20148&quot; value=&quot;5&quot;/&gt;&lt;property id=&quot;20300&quot; value=&quot;Slide 4 - &amp;quot;Nature of Lung Cancer&amp;quot;&quot;/&gt;&lt;property id=&quot;20307&quot; value=&quot;287&quot;/&gt;&lt;/object&gt;&lt;object type=&quot;3&quot; unique_id=&quot;10008&quot;&gt;&lt;property id=&quot;20148&quot; value=&quot;5&quot;/&gt;&lt;property id=&quot;20300&quot; value=&quot;Slide 5 - &amp;quot;Nature of Lung Cancer&amp;quot;&quot;/&gt;&lt;property id=&quot;20307&quot; value=&quot;258&quot;/&gt;&lt;/object&gt;&lt;object type=&quot;3&quot; unique_id=&quot;10009&quot;&gt;&lt;property id=&quot;20148&quot; value=&quot;5&quot;/&gt;&lt;property id=&quot;20300&quot; value=&quot;Slide 6 - &amp;quot;Types of Lung Cancer&amp;quot;&quot;/&gt;&lt;property id=&quot;20307&quot; value=&quot;259&quot;/&gt;&lt;/object&gt;&lt;object type=&quot;3&quot; unique_id=&quot;10010&quot;&gt;&lt;property id=&quot;20148&quot; value=&quot;5&quot;/&gt;&lt;property id=&quot;20300&quot; value=&quot;Slide 7 - &amp;quot;Small Cell Lung Carcinoma&amp;quot;&quot;/&gt;&lt;property id=&quot;20307&quot; value=&quot;260&quot;/&gt;&lt;/object&gt;&lt;object type=&quot;3&quot; unique_id=&quot;10011&quot;&gt;&lt;property id=&quot;20148&quot; value=&quot;5&quot;/&gt;&lt;property id=&quot;20300&quot; value=&quot;Slide 8 - &amp;quot;Small Cell Lung Carcinoma&amp;quot;&quot;/&gt;&lt;property id=&quot;20307&quot; value=&quot;261&quot;/&gt;&lt;/object&gt;&lt;object type=&quot;3&quot; unique_id=&quot;10012&quot;&gt;&lt;property id=&quot;20148&quot; value=&quot;5&quot;/&gt;&lt;property id=&quot;20300&quot; value=&quot;Slide 9 - &amp;quot;Non-Small Cell Lung Carcinoma&amp;quot;&quot;/&gt;&lt;property id=&quot;20307&quot; value=&quot;262&quot;/&gt;&lt;/object&gt;&lt;object type=&quot;3&quot; unique_id=&quot;10013&quot;&gt;&lt;property id=&quot;20148&quot; value=&quot;5&quot;/&gt;&lt;property id=&quot;20300&quot; value=&quot;Slide 10 - &amp;quot;Non-Small Cell Lung Carcinoma&amp;quot;&quot;/&gt;&lt;property id=&quot;20307&quot; value=&quot;263&quot;/&gt;&lt;/object&gt;&lt;object type=&quot;3&quot; unique_id=&quot;10014&quot;&gt;&lt;property id=&quot;20148&quot; value=&quot;5&quot;/&gt;&lt;property id=&quot;20300&quot; value=&quot;Slide 11 - &amp;quot;Non-Small Cell Lung Carcinoma&amp;quot;&quot;/&gt;&lt;property id=&quot;20307&quot; value=&quot;264&quot;/&gt;&lt;/object&gt;&lt;object type=&quot;3&quot; unique_id=&quot;10015&quot;&gt;&lt;property id=&quot;20148&quot; value=&quot;5&quot;/&gt;&lt;property id=&quot;20300&quot; value=&quot;Slide 12 - &amp;quot;Extent of the Problem&amp;quot;&quot;/&gt;&lt;property id=&quot;20307&quot; value=&quot;265&quot;/&gt;&lt;/object&gt;&lt;object type=&quot;3&quot; unique_id=&quot;10016&quot;&gt;&lt;property id=&quot;20148&quot; value=&quot;5&quot;/&gt;&lt;property id=&quot;20300&quot; value=&quot;Slide 13 - &amp;quot;Extent of the Problem&amp;quot;&quot;/&gt;&lt;property id=&quot;20307&quot; value=&quot;266&quot;/&gt;&lt;/object&gt;&lt;object type=&quot;3&quot; unique_id=&quot;10017&quot;&gt;&lt;property id=&quot;20148&quot; value=&quot;5&quot;/&gt;&lt;property id=&quot;20300&quot; value=&quot;Slide 14 - &amp;quot;Extent of the Problem&amp;quot;&quot;/&gt;&lt;property id=&quot;20307&quot; value=&quot;267&quot;/&gt;&lt;/object&gt;&lt;object type=&quot;3&quot; unique_id=&quot;10018&quot;&gt;&lt;property id=&quot;20148&quot; value=&quot;5&quot;/&gt;&lt;property id=&quot;20300&quot; value=&quot;Slide 15 - &amp;quot;Extent of the Problem&amp;quot;&quot;/&gt;&lt;property id=&quot;20307&quot; value=&quot;268&quot;/&gt;&lt;/object&gt;&lt;object type=&quot;3&quot; unique_id=&quot;10019&quot;&gt;&lt;property id=&quot;20148&quot; value=&quot;5&quot;/&gt;&lt;property id=&quot;20300&quot; value=&quot;Slide 16 - &amp;quot;Extent of the Problem&amp;quot;&quot;/&gt;&lt;property id=&quot;20307&quot; value=&quot;269&quot;/&gt;&lt;/object&gt;&lt;object type=&quot;3&quot; unique_id=&quot;10020&quot;&gt;&lt;property id=&quot;20148&quot; value=&quot;5&quot;/&gt;&lt;property id=&quot;20300&quot; value=&quot;Slide 17 - &amp;quot;Extent of the Problem&amp;quot;&quot;/&gt;&lt;property id=&quot;20307&quot; value=&quot;270&quot;/&gt;&lt;/object&gt;&lt;object type=&quot;3&quot; unique_id=&quot;10021&quot;&gt;&lt;property id=&quot;20148&quot; value=&quot;5&quot;/&gt;&lt;property id=&quot;20300&quot; value=&quot;Slide 18 - &amp;quot;Risk Factors&amp;quot;&quot;/&gt;&lt;property id=&quot;20307&quot; value=&quot;271&quot;/&gt;&lt;/object&gt;&lt;object type=&quot;3&quot; unique_id=&quot;10022&quot;&gt;&lt;property id=&quot;20148&quot; value=&quot;5&quot;/&gt;&lt;property id=&quot;20300&quot; value=&quot;Slide 19 - &amp;quot;Risk Factors&amp;quot;&quot;/&gt;&lt;property id=&quot;20307&quot; value=&quot;272&quot;/&gt;&lt;/object&gt;&lt;object type=&quot;3&quot; unique_id=&quot;10023&quot;&gt;&lt;property id=&quot;20148&quot; value=&quot;5&quot;/&gt;&lt;property id=&quot;20300&quot; value=&quot;Slide 20 - &amp;quot;Risk Factors&amp;quot;&quot;/&gt;&lt;property id=&quot;20307&quot; value=&quot;273&quot;/&gt;&lt;/object&gt;&lt;object type=&quot;3&quot; unique_id=&quot;10024&quot;&gt;&lt;property id=&quot;20148&quot; value=&quot;5&quot;/&gt;&lt;property id=&quot;20300&quot; value=&quot;Slide 21 - &amp;quot;Risk Factors&amp;quot;&quot;/&gt;&lt;property id=&quot;20307&quot; value=&quot;274&quot;/&gt;&lt;/object&gt;&lt;object type=&quot;3&quot; unique_id=&quot;10025&quot;&gt;&lt;property id=&quot;20148&quot; value=&quot;5&quot;/&gt;&lt;property id=&quot;20300&quot; value=&quot;Slide 22 - &amp;quot;Groups at Risk&amp;quot;&quot;/&gt;&lt;property id=&quot;20307&quot; value=&quot;275&quot;/&gt;&lt;/object&gt;&lt;object type=&quot;3&quot; unique_id=&quot;10026&quot;&gt;&lt;property id=&quot;20148&quot; value=&quot;5&quot;/&gt;&lt;property id=&quot;20300&quot; value=&quot;Slide 23 - &amp;quot;Groups at Risk&amp;quot;&quot;/&gt;&lt;property id=&quot;20307&quot; value=&quot;276&quot;/&gt;&lt;/object&gt;&lt;object type=&quot;3&quot; unique_id=&quot;10027&quot;&gt;&lt;property id=&quot;20148&quot; value=&quot;5&quot;/&gt;&lt;property id=&quot;20300&quot; value=&quot;Slide 24 - &amp;quot;Groups at Risk&amp;quot;&quot;/&gt;&lt;property id=&quot;20307&quot; value=&quot;277&quot;/&gt;&lt;/object&gt;&lt;object type=&quot;3&quot; unique_id=&quot;10028&quot;&gt;&lt;property id=&quot;20148&quot; value=&quot;5&quot;/&gt;&lt;property id=&quot;20300&quot; value=&quot;Slide 25 - &amp;quot;Groups at Risk&amp;quot;&quot;/&gt;&lt;property id=&quot;20307&quot; value=&quot;278&quot;/&gt;&lt;/object&gt;&lt;object type=&quot;3&quot; unique_id=&quot;10029&quot;&gt;&lt;property id=&quot;20148&quot; value=&quot;5&quot;/&gt;&lt;property id=&quot;20300&quot; value=&quot;Slide 26 - &amp;quot;PART B&amp;quot;&quot;/&gt;&lt;property id=&quot;20307&quot; value=&quot;280&quot;/&gt;&lt;/object&gt;&lt;object type=&quot;3&quot; unique_id=&quot;10030&quot;&gt;&lt;property id=&quot;20148&quot; value=&quot;5&quot;/&gt;&lt;property id=&quot;20300&quot; value=&quot;Slide 27 - &amp;quot;Quit National Tobacco&amp;quot;&quot;/&gt;&lt;property id=&quot;20307&quot; value=&quot;281&quot;/&gt;&lt;/object&gt;&lt;object type=&quot;3&quot; unique_id=&quot;10031&quot;&gt;&lt;property id=&quot;20148&quot; value=&quot;5&quot;/&gt;&lt;property id=&quot;20300&quot; value=&quot;Slide 28 - &amp;quot;Quit National Tobacco&amp;quot;&quot;/&gt;&lt;property id=&quot;20307&quot; value=&quot;282&quot;/&gt;&lt;/object&gt;&lt;object type=&quot;3&quot; unique_id=&quot;10032&quot;&gt;&lt;property id=&quot;20148&quot; value=&quot;5&quot;/&gt;&lt;property id=&quot;20300&quot; value=&quot;Slide 29 - &amp;quot;Improvements&amp;quot;&quot;/&gt;&lt;property id=&quot;20307&quot; value=&quot;283&quot;/&gt;&lt;/object&gt;&lt;object type=&quot;3&quot; unique_id=&quot;10033&quot;&gt;&lt;property id=&quot;20148&quot; value=&quot;5&quot;/&gt;&lt;property id=&quot;20300&quot; value=&quot;Slide 30 - &amp;quot;Improvements&amp;quot;&quot;/&gt;&lt;property id=&quot;20307&quot; value=&quot;284&quot;/&gt;&lt;/object&gt;&lt;object type=&quot;3&quot; unique_id=&quot;10034&quot;&gt;&lt;property id=&quot;20148&quot; value=&quot;5&quot;/&gt;&lt;property id=&quot;20300&quot; value=&quot;Slide 31 - &amp;quot;Strengths&amp;quot;&quot;/&gt;&lt;property id=&quot;20307&quot; value=&quot;285&quot;/&gt;&lt;/object&gt;&lt;object type=&quot;3&quot; unique_id=&quot;10035&quot;&gt;&lt;property id=&quot;20148&quot; value=&quot;5&quot;/&gt;&lt;property id=&quot;20300&quot; value=&quot;Slide 32 - &amp;quot;Weaknesses&amp;quot;&quot;/&gt;&lt;property id=&quot;20307&quot; value=&quot;286&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110</TotalTime>
  <Words>1494</Words>
  <Application>Microsoft Office PowerPoint</Application>
  <PresentationFormat>On-screen Show (4:3)</PresentationFormat>
  <Paragraphs>86</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Porky's</vt:lpstr>
      <vt:lpstr>Default Design</vt:lpstr>
      <vt:lpstr>LUNG CANCER</vt:lpstr>
      <vt:lpstr>PART A</vt:lpstr>
      <vt:lpstr>Nature of Lung Cancer</vt:lpstr>
      <vt:lpstr>Nature of Lung Cancer</vt:lpstr>
      <vt:lpstr>Nature of Lung Cancer</vt:lpstr>
      <vt:lpstr>Types of Lung Cancer</vt:lpstr>
      <vt:lpstr>Small Cell Lung Carcinoma</vt:lpstr>
      <vt:lpstr>Small Cell Lung Carcinoma</vt:lpstr>
      <vt:lpstr>Non-Small Cell Lung Carcinoma</vt:lpstr>
      <vt:lpstr>Non-Small Cell Lung Carcinoma</vt:lpstr>
      <vt:lpstr>Non-Small Cell Lung Carcinoma</vt:lpstr>
      <vt:lpstr>Extent of the Problem</vt:lpstr>
      <vt:lpstr>Extent of the Problem</vt:lpstr>
      <vt:lpstr>Extent of the Problem</vt:lpstr>
      <vt:lpstr>Extent of the Problem</vt:lpstr>
      <vt:lpstr>Extent of the Problem</vt:lpstr>
      <vt:lpstr>Extent of the Problem</vt:lpstr>
      <vt:lpstr>Risk Factors</vt:lpstr>
      <vt:lpstr>Risk Factors</vt:lpstr>
      <vt:lpstr>Risk Factors</vt:lpstr>
      <vt:lpstr>Risk Factors</vt:lpstr>
      <vt:lpstr>Groups at Risk</vt:lpstr>
      <vt:lpstr>Groups at Risk</vt:lpstr>
      <vt:lpstr>Groups at Risk</vt:lpstr>
      <vt:lpstr>Groups at Risk</vt:lpstr>
      <vt:lpstr>PART B</vt:lpstr>
      <vt:lpstr>Quit National Tobacco</vt:lpstr>
      <vt:lpstr>Quit National Tobacco</vt:lpstr>
      <vt:lpstr>Improvements</vt:lpstr>
      <vt:lpstr>Improvements</vt:lpstr>
      <vt:lpstr>Strengths</vt:lpstr>
      <vt:lpstr>Weaknesses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LUNG CANCER</dc:title>
  <dc:creator>Compaq_Owner</dc:creator>
  <cp:lastModifiedBy>Rahme, Natalie</cp:lastModifiedBy>
  <cp:revision>5</cp:revision>
  <dcterms:created xsi:type="dcterms:W3CDTF">2009-02-08T07:38:43Z</dcterms:created>
  <dcterms:modified xsi:type="dcterms:W3CDTF">2012-10-19T04:36:15Z</dcterms:modified>
</cp:coreProperties>
</file>