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93" r:id="rId2"/>
    <p:sldId id="260" r:id="rId3"/>
    <p:sldId id="259" r:id="rId4"/>
    <p:sldId id="262" r:id="rId5"/>
    <p:sldId id="263" r:id="rId6"/>
    <p:sldId id="264" r:id="rId7"/>
    <p:sldId id="265" r:id="rId8"/>
    <p:sldId id="266" r:id="rId9"/>
    <p:sldId id="267" r:id="rId10"/>
    <p:sldId id="268" r:id="rId11"/>
    <p:sldId id="269" r:id="rId12"/>
    <p:sldId id="270" r:id="rId13"/>
    <p:sldId id="271" r:id="rId14"/>
    <p:sldId id="272" r:id="rId15"/>
    <p:sldId id="274" r:id="rId16"/>
    <p:sldId id="273"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110"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10"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10"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10"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10" charset="-128"/>
        <a:cs typeface="+mn-cs"/>
      </a:defRPr>
    </a:lvl5pPr>
    <a:lvl6pPr marL="2286000" algn="l" defTabSz="914400" rtl="0" eaLnBrk="1" latinLnBrk="0" hangingPunct="1">
      <a:defRPr kern="1200">
        <a:solidFill>
          <a:schemeClr val="tx1"/>
        </a:solidFill>
        <a:latin typeface="Arial" charset="0"/>
        <a:ea typeface="ＭＳ Ｐゴシック" pitchFamily="-110" charset="-128"/>
        <a:cs typeface="+mn-cs"/>
      </a:defRPr>
    </a:lvl6pPr>
    <a:lvl7pPr marL="2743200" algn="l" defTabSz="914400" rtl="0" eaLnBrk="1" latinLnBrk="0" hangingPunct="1">
      <a:defRPr kern="1200">
        <a:solidFill>
          <a:schemeClr val="tx1"/>
        </a:solidFill>
        <a:latin typeface="Arial" charset="0"/>
        <a:ea typeface="ＭＳ Ｐゴシック" pitchFamily="-110" charset="-128"/>
        <a:cs typeface="+mn-cs"/>
      </a:defRPr>
    </a:lvl7pPr>
    <a:lvl8pPr marL="3200400" algn="l" defTabSz="914400" rtl="0" eaLnBrk="1" latinLnBrk="0" hangingPunct="1">
      <a:defRPr kern="1200">
        <a:solidFill>
          <a:schemeClr val="tx1"/>
        </a:solidFill>
        <a:latin typeface="Arial" charset="0"/>
        <a:ea typeface="ＭＳ Ｐゴシック" pitchFamily="-110" charset="-128"/>
        <a:cs typeface="+mn-cs"/>
      </a:defRPr>
    </a:lvl8pPr>
    <a:lvl9pPr marL="3657600" algn="l" defTabSz="914400" rtl="0" eaLnBrk="1" latinLnBrk="0" hangingPunct="1">
      <a:defRPr kern="1200">
        <a:solidFill>
          <a:schemeClr val="tx1"/>
        </a:solidFill>
        <a:latin typeface="Arial" charset="0"/>
        <a:ea typeface="ＭＳ Ｐゴシック" pitchFamily="-11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327"/>
    <a:srgbClr val="BE27FF"/>
    <a:srgbClr val="36FF2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Objects="1">
      <p:cViewPr varScale="1">
        <p:scale>
          <a:sx n="69" d="100"/>
          <a:sy n="69" d="100"/>
        </p:scale>
        <p:origin x="-5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D8CF186-36BE-4137-9088-3C80660C5080}" type="datetime1">
              <a:rPr lang="en-US"/>
              <a:pPr>
                <a:defRPr/>
              </a:pPr>
              <a:t>10/9/2012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8E8ADD-9AC1-4DB1-A3C8-D83288BCFC5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9C8E856-3B18-4238-A6E1-BAD4BC36EFA9}" type="datetime1">
              <a:rPr lang="en-US"/>
              <a:pPr>
                <a:defRPr/>
              </a:pPr>
              <a:t>10/9/2012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E06126-FAC5-4C64-B212-76BAA9F52CB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31B6B29-CE42-4044-9822-3A35DA6AC221}" type="datetime1">
              <a:rPr lang="en-US"/>
              <a:pPr>
                <a:defRPr/>
              </a:pPr>
              <a:t>10/9/2012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2CFA00-8DA6-46BF-935E-A612E0FB98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275F085-4099-44D5-884D-7816160C0259}" type="datetime1">
              <a:rPr lang="en-US"/>
              <a:pPr>
                <a:defRPr/>
              </a:pPr>
              <a:t>10/9/2012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1976FF-0753-4026-AE01-772276F7F8F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E838CA7-9E6B-4F81-B9E5-449BB37021B8}" type="datetime1">
              <a:rPr lang="en-US"/>
              <a:pPr>
                <a:defRPr/>
              </a:pPr>
              <a:t>10/9/2012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9921F85-888D-4F0D-8F51-93BCC4107F8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67E640B-F7CA-4541-ADCB-C98915268F6C}" type="datetime1">
              <a:rPr lang="en-US"/>
              <a:pPr>
                <a:defRPr/>
              </a:pPr>
              <a:t>10/9/2012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1DD146B-1E12-4DD5-841B-D6FFF5F5ACB4}"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1AC5DC6-65B9-48EB-A4BB-7EAF814F76B4}" type="datetime1">
              <a:rPr lang="en-US"/>
              <a:pPr>
                <a:defRPr/>
              </a:pPr>
              <a:t>10/9/2012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039A74-220B-4E98-A629-0F156E4D196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77828EF-8BB1-49EA-B0EB-1E887FCF8C3C}" type="datetime1">
              <a:rPr lang="en-US"/>
              <a:pPr>
                <a:defRPr/>
              </a:pPr>
              <a:t>10/9/2012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B850DEE-19EB-4DA8-9763-4F180E69FA0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EA5DFF8-9F5C-41DC-A992-C02922B5652B}" type="datetime1">
              <a:rPr lang="en-US"/>
              <a:pPr>
                <a:defRPr/>
              </a:pPr>
              <a:t>10/9/2012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211C7D6-F50F-406C-A3DB-55665E510ED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E2F0F05-6D67-446A-8F32-605E3C0B168D}" type="datetime1">
              <a:rPr lang="en-US"/>
              <a:pPr>
                <a:defRPr/>
              </a:pPr>
              <a:t>10/9/2012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4848B8C-AB38-416F-9ADA-18B2460D398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E6985DE-E146-40FD-A713-5F9F2EEFC798}" type="datetime1">
              <a:rPr lang="en-US"/>
              <a:pPr>
                <a:defRPr/>
              </a:pPr>
              <a:t>10/9/2012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EEF1D65-DE33-4612-8DCB-06512B881CC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AU"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ea typeface="ＭＳ Ｐゴシック" pitchFamily="-111" charset="-128"/>
              </a:defRPr>
            </a:lvl1pPr>
          </a:lstStyle>
          <a:p>
            <a:pPr>
              <a:defRPr/>
            </a:pPr>
            <a:fld id="{A1444503-7B23-45A0-B3AC-5BE130A446EB}" type="datetime1">
              <a:rPr lang="en-US"/>
              <a:pPr>
                <a:defRPr/>
              </a:pPr>
              <a:t>10/9/2012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ea typeface="ＭＳ Ｐゴシック" pitchFamily="-111" charset="-128"/>
              </a:defRPr>
            </a:lvl1pPr>
          </a:lstStyle>
          <a:p>
            <a:pPr>
              <a:defRPr/>
            </a:pPr>
            <a:fld id="{EFE9E8D3-73BF-476C-B26D-6B0C930E45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bit.ly/MYp406"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p:nvSpPr>
        <p:spPr>
          <a:xfrm>
            <a:off x="1" y="2819400"/>
            <a:ext cx="4876800" cy="707886"/>
          </a:xfrm>
          <a:prstGeom prst="rect">
            <a:avLst/>
          </a:prstGeom>
          <a:noFill/>
        </p:spPr>
        <p:txBody>
          <a:bodyPr>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First Aid</a:t>
            </a:r>
          </a:p>
        </p:txBody>
      </p:sp>
      <p:sp>
        <p:nvSpPr>
          <p:cNvPr id="6" name="Rectangle 5"/>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11PDHPE Preliminary Course</a:t>
            </a:r>
          </a:p>
        </p:txBody>
      </p:sp>
      <p:sp>
        <p:nvSpPr>
          <p:cNvPr id="7" name="Rectangle 6"/>
          <p:cNvSpPr/>
          <p:nvPr/>
        </p:nvSpPr>
        <p:spPr>
          <a:xfrm>
            <a:off x="1066800" y="1667470"/>
            <a:ext cx="2681443"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Option 1</a:t>
            </a:r>
          </a:p>
        </p:txBody>
      </p:sp>
      <p:pic>
        <p:nvPicPr>
          <p:cNvPr id="3078" name="Picture 9" descr="C0018702-Broken_arm,_X-ray-SPL.jpg"/>
          <p:cNvPicPr>
            <a:picLocks noChangeAspect="1"/>
          </p:cNvPicPr>
          <p:nvPr/>
        </p:nvPicPr>
        <p:blipFill>
          <a:blip r:embed="rId3"/>
          <a:srcRect/>
          <a:stretch>
            <a:fillRect/>
          </a:stretch>
        </p:blipFill>
        <p:spPr bwMode="auto">
          <a:xfrm>
            <a:off x="430213" y="4343400"/>
            <a:ext cx="3989387"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recovery POSITION</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pic>
        <p:nvPicPr>
          <p:cNvPr id="12291" name="Picture 5"/>
          <p:cNvPicPr>
            <a:picLocks noChangeAspect="1"/>
          </p:cNvPicPr>
          <p:nvPr/>
        </p:nvPicPr>
        <p:blipFill>
          <a:blip r:embed="rId2"/>
          <a:srcRect/>
          <a:stretch>
            <a:fillRect/>
          </a:stretch>
        </p:blipFill>
        <p:spPr bwMode="auto">
          <a:xfrm>
            <a:off x="1066800" y="609600"/>
            <a:ext cx="7162800" cy="6092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rot="16200000">
            <a:off x="-3390900" y="2063091"/>
            <a:ext cx="8229600" cy="1143000"/>
          </a:xfrm>
          <a:extLst>
            <a:ext uri="{909E8E84-426E-40DD-AFC4-6F175D3DCCD1}"/>
            <a:ext uri="{91240B29-F687-4F45-9708-019B960494DF}"/>
          </a:extLst>
        </p:spPr>
        <p:txBody>
          <a:bodyPr rtlCol="0">
            <a:noAutofit/>
          </a:bodyPr>
          <a:lstStyle/>
          <a:p>
            <a:pPr algn="l" eaLnBrk="1" fontAlgn="auto" hangingPunct="1">
              <a:spcAft>
                <a:spcPts val="0"/>
              </a:spcAft>
              <a:defRPr/>
            </a:pPr>
            <a:r>
              <a:rPr lang="en-US" sz="6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      ACTIVITY: CPR</a:t>
            </a:r>
            <a:endParaRPr lang="en-US" sz="6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pic>
        <p:nvPicPr>
          <p:cNvPr id="13315" name="Picture 4"/>
          <p:cNvPicPr>
            <a:picLocks noChangeAspect="1"/>
          </p:cNvPicPr>
          <p:nvPr/>
        </p:nvPicPr>
        <p:blipFill>
          <a:blip r:embed="rId2"/>
          <a:srcRect/>
          <a:stretch>
            <a:fillRect/>
          </a:stretch>
        </p:blipFill>
        <p:spPr bwMode="auto">
          <a:xfrm>
            <a:off x="1524000" y="76200"/>
            <a:ext cx="7315200" cy="6673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STOP REGIME</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619125"/>
            <a:ext cx="8686800" cy="5324475"/>
          </a:xfrm>
          <a:prstGeom prst="rect">
            <a:avLst/>
          </a:prstGeom>
          <a:noFill/>
          <a:ln w="9525">
            <a:noFill/>
            <a:miter lim="800000"/>
            <a:headEnd/>
            <a:tailEnd/>
          </a:ln>
        </p:spPr>
        <p:txBody>
          <a:bodyPr>
            <a:spAutoFit/>
          </a:bodyPr>
          <a:lstStyle/>
          <a:p>
            <a:r>
              <a:rPr lang="en-US">
                <a:solidFill>
                  <a:srgbClr val="FFFFFF"/>
                </a:solidFill>
              </a:rPr>
              <a:t>Using the STOP regime for evaluation of suspected injuries precedes a whole of body assessment. Use of STOP, particularly in sports situations, increases the chances of correct diagnosis of minor injuries, leading to a more accurate whole of body assessment. If there is any doubt about the risk of further injury to the injured person, consult an appropriate professional.</a:t>
            </a:r>
          </a:p>
          <a:p>
            <a:endParaRPr lang="en-US">
              <a:solidFill>
                <a:srgbClr val="FFFFFF"/>
              </a:solidFill>
            </a:endParaRPr>
          </a:p>
          <a:p>
            <a:r>
              <a:rPr lang="en-US" sz="4400">
                <a:solidFill>
                  <a:srgbClr val="36FF29"/>
                </a:solidFill>
              </a:rPr>
              <a:t>S</a:t>
            </a:r>
            <a:r>
              <a:rPr lang="en-US" sz="4400">
                <a:solidFill>
                  <a:srgbClr val="FFFFFF"/>
                </a:solidFill>
              </a:rPr>
              <a:t>top</a:t>
            </a:r>
          </a:p>
          <a:p>
            <a:r>
              <a:rPr lang="en-US" sz="4400">
                <a:solidFill>
                  <a:srgbClr val="36FF29"/>
                </a:solidFill>
              </a:rPr>
              <a:t>T</a:t>
            </a:r>
            <a:r>
              <a:rPr lang="en-US" sz="4400">
                <a:solidFill>
                  <a:srgbClr val="FFFFFF"/>
                </a:solidFill>
              </a:rPr>
              <a:t>alk</a:t>
            </a:r>
          </a:p>
          <a:p>
            <a:r>
              <a:rPr lang="en-US" sz="4400">
                <a:solidFill>
                  <a:srgbClr val="36FF29"/>
                </a:solidFill>
              </a:rPr>
              <a:t>O</a:t>
            </a:r>
            <a:r>
              <a:rPr lang="en-US" sz="4400">
                <a:solidFill>
                  <a:srgbClr val="FFFFFF"/>
                </a:solidFill>
              </a:rPr>
              <a:t>bserve</a:t>
            </a:r>
          </a:p>
          <a:p>
            <a:r>
              <a:rPr lang="en-US" sz="4400">
                <a:solidFill>
                  <a:srgbClr val="36FF29"/>
                </a:solidFill>
              </a:rPr>
              <a:t>P</a:t>
            </a:r>
            <a:r>
              <a:rPr lang="en-US" sz="4400">
                <a:solidFill>
                  <a:srgbClr val="FFFFFF"/>
                </a:solidFill>
              </a:rPr>
              <a:t>revent further injury</a:t>
            </a:r>
          </a:p>
          <a:p>
            <a:endParaRPr lang="en-AU">
              <a:solidFill>
                <a:srgbClr val="FFFFFF"/>
              </a:solidFill>
            </a:endParaRPr>
          </a:p>
          <a:p>
            <a:endParaRPr lang="en-US" sz="2000">
              <a:solidFill>
                <a:srgbClr val="FFFFFF"/>
              </a:solidFill>
              <a:latin typeface="Calibri" pitchFamily="-110" charset="0"/>
            </a:endParaRPr>
          </a:p>
          <a:p>
            <a:endParaRPr lang="en-AU">
              <a:solidFill>
                <a:srgbClr val="FFFFFF"/>
              </a:solidFill>
              <a:latin typeface="Calibri" pitchFamily="-110" charset="0"/>
            </a:endParaRPr>
          </a:p>
          <a:p>
            <a:endParaRPr lang="en-AU">
              <a:solidFill>
                <a:srgbClr val="FFFFFF"/>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ACTIVITY: Crisis MANAGEMENT</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619125"/>
            <a:ext cx="8686800" cy="6186488"/>
          </a:xfrm>
          <a:prstGeom prst="rect">
            <a:avLst/>
          </a:prstGeom>
          <a:noFill/>
          <a:ln w="9525">
            <a:noFill/>
            <a:miter lim="800000"/>
            <a:headEnd/>
            <a:tailEnd/>
          </a:ln>
        </p:spPr>
        <p:txBody>
          <a:bodyPr>
            <a:spAutoFit/>
          </a:bodyPr>
          <a:lstStyle/>
          <a:p>
            <a:r>
              <a:rPr lang="en-US" sz="2000">
                <a:solidFill>
                  <a:srgbClr val="FFFFFF"/>
                </a:solidFill>
              </a:rPr>
              <a:t>In groups of 4, using A3 paper, students are to make posters summarising the following areas of crisis management. Textbook pages 264-267. </a:t>
            </a:r>
          </a:p>
          <a:p>
            <a:endParaRPr lang="en-US" sz="2000">
              <a:solidFill>
                <a:srgbClr val="FFFFFF"/>
              </a:solidFill>
            </a:endParaRPr>
          </a:p>
          <a:p>
            <a:r>
              <a:rPr lang="en-US" sz="2000">
                <a:solidFill>
                  <a:srgbClr val="FFFFFF"/>
                </a:solidFill>
              </a:rPr>
              <a:t>Allocate the following topics to groups</a:t>
            </a:r>
          </a:p>
          <a:p>
            <a:pPr>
              <a:buFont typeface="Arial" charset="0"/>
              <a:buChar char="•"/>
            </a:pPr>
            <a:r>
              <a:rPr lang="en-US" sz="2000">
                <a:solidFill>
                  <a:srgbClr val="FFFFFF"/>
                </a:solidFill>
              </a:rPr>
              <a:t>Bleeding</a:t>
            </a:r>
          </a:p>
          <a:p>
            <a:pPr>
              <a:buFont typeface="Arial" charset="0"/>
              <a:buChar char="•"/>
            </a:pPr>
            <a:r>
              <a:rPr lang="en-US" sz="2000">
                <a:solidFill>
                  <a:srgbClr val="FFFFFF"/>
                </a:solidFill>
              </a:rPr>
              <a:t>Shock</a:t>
            </a:r>
          </a:p>
          <a:p>
            <a:pPr>
              <a:buFont typeface="Arial" charset="0"/>
              <a:buChar char="•"/>
            </a:pPr>
            <a:r>
              <a:rPr lang="en-US" sz="2000">
                <a:solidFill>
                  <a:srgbClr val="FFFFFF"/>
                </a:solidFill>
              </a:rPr>
              <a:t>Neck &amp; Spinal Injury</a:t>
            </a:r>
          </a:p>
          <a:p>
            <a:pPr>
              <a:buFont typeface="Arial" charset="0"/>
              <a:buChar char="•"/>
            </a:pPr>
            <a:r>
              <a:rPr lang="en-US" sz="2000">
                <a:solidFill>
                  <a:srgbClr val="FFFFFF"/>
                </a:solidFill>
              </a:rPr>
              <a:t>Moving casualty</a:t>
            </a:r>
          </a:p>
          <a:p>
            <a:pPr>
              <a:buFont typeface="Arial" charset="0"/>
              <a:buChar char="•"/>
            </a:pPr>
            <a:r>
              <a:rPr lang="en-US" sz="2000">
                <a:solidFill>
                  <a:srgbClr val="FFFFFF"/>
                </a:solidFill>
              </a:rPr>
              <a:t>Care of unconscious casualty</a:t>
            </a:r>
          </a:p>
          <a:p>
            <a:endParaRPr lang="en-US" sz="2000">
              <a:solidFill>
                <a:srgbClr val="FFFFFF"/>
              </a:solidFill>
            </a:endParaRPr>
          </a:p>
          <a:p>
            <a:r>
              <a:rPr lang="en-US" sz="2000">
                <a:solidFill>
                  <a:srgbClr val="FFFFFF"/>
                </a:solidFill>
              </a:rPr>
              <a:t>Summarise key points and action plans for treatment. </a:t>
            </a:r>
          </a:p>
          <a:p>
            <a:endParaRPr lang="en-US" sz="2000">
              <a:solidFill>
                <a:srgbClr val="FFFFFF"/>
              </a:solidFill>
            </a:endParaRPr>
          </a:p>
          <a:p>
            <a:r>
              <a:rPr lang="en-US" sz="2000">
                <a:solidFill>
                  <a:srgbClr val="FFFFFF"/>
                </a:solidFill>
              </a:rPr>
              <a:t>Present information to class and discuss treatments. Complete worksheets during presentations.</a:t>
            </a:r>
          </a:p>
          <a:p>
            <a:endParaRPr lang="en-US" sz="2000">
              <a:solidFill>
                <a:srgbClr val="FFFFFF"/>
              </a:solidFill>
            </a:endParaRPr>
          </a:p>
          <a:p>
            <a:endParaRPr lang="en-US" sz="2000">
              <a:solidFill>
                <a:srgbClr val="FFFFFF"/>
              </a:solidFill>
            </a:endParaRPr>
          </a:p>
          <a:p>
            <a:pPr algn="r"/>
            <a:r>
              <a:rPr lang="en-US" sz="2000" b="1" i="1">
                <a:solidFill>
                  <a:srgbClr val="36FF29"/>
                </a:solidFill>
              </a:rPr>
              <a:t>Note:</a:t>
            </a:r>
            <a:r>
              <a:rPr lang="en-US" sz="2000" i="1">
                <a:solidFill>
                  <a:srgbClr val="FFFFFF"/>
                </a:solidFill>
              </a:rPr>
              <a:t> Medical referral is on following slide.</a:t>
            </a:r>
          </a:p>
          <a:p>
            <a:endParaRPr lang="en-AU">
              <a:solidFill>
                <a:srgbClr val="FFFFFF"/>
              </a:solidFill>
            </a:endParaRPr>
          </a:p>
          <a:p>
            <a:endParaRPr lang="en-US" sz="2000">
              <a:solidFill>
                <a:srgbClr val="FFFFFF"/>
              </a:solidFill>
              <a:latin typeface="Calibri" pitchFamily="-110" charset="0"/>
            </a:endParaRPr>
          </a:p>
          <a:p>
            <a:endParaRPr lang="en-AU">
              <a:solidFill>
                <a:srgbClr val="FFFFFF"/>
              </a:solidFill>
              <a:latin typeface="Calibri" pitchFamily="-110" charset="0"/>
            </a:endParaRPr>
          </a:p>
          <a:p>
            <a:endParaRPr lang="en-AU">
              <a:solidFill>
                <a:srgbClr val="FFFFFF"/>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Medical referral </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609600"/>
            <a:ext cx="8686800" cy="2062163"/>
          </a:xfrm>
          <a:prstGeom prst="rect">
            <a:avLst/>
          </a:prstGeom>
          <a:noFill/>
          <a:ln w="9525">
            <a:noFill/>
            <a:miter lim="800000"/>
            <a:headEnd/>
            <a:tailEnd/>
          </a:ln>
        </p:spPr>
        <p:txBody>
          <a:bodyPr>
            <a:spAutoFit/>
          </a:bodyPr>
          <a:lstStyle/>
          <a:p>
            <a:r>
              <a:rPr lang="en-US">
                <a:solidFill>
                  <a:schemeClr val="bg1"/>
                </a:solidFill>
              </a:rPr>
              <a:t>The patient needs to be sent to hospital if any of the following happened:</a:t>
            </a:r>
            <a:endParaRPr lang="en-AU">
              <a:solidFill>
                <a:schemeClr val="bg1"/>
              </a:solidFill>
            </a:endParaRPr>
          </a:p>
          <a:p>
            <a:r>
              <a:rPr lang="en-US">
                <a:solidFill>
                  <a:schemeClr val="bg1"/>
                </a:solidFill>
              </a:rPr>
              <a:t>• CPR was required</a:t>
            </a:r>
            <a:endParaRPr lang="en-AU">
              <a:solidFill>
                <a:schemeClr val="bg1"/>
              </a:solidFill>
            </a:endParaRPr>
          </a:p>
          <a:p>
            <a:r>
              <a:rPr lang="en-US">
                <a:solidFill>
                  <a:schemeClr val="bg1"/>
                </a:solidFill>
              </a:rPr>
              <a:t>• the patient was unconscious at some stage</a:t>
            </a:r>
            <a:endParaRPr lang="en-AU">
              <a:solidFill>
                <a:schemeClr val="bg1"/>
              </a:solidFill>
            </a:endParaRPr>
          </a:p>
          <a:p>
            <a:r>
              <a:rPr lang="en-US">
                <a:solidFill>
                  <a:schemeClr val="bg1"/>
                </a:solidFill>
              </a:rPr>
              <a:t>• conditions such as a heart attack or spinal injury were suspected.</a:t>
            </a:r>
            <a:endParaRPr lang="en-AU">
              <a:solidFill>
                <a:schemeClr val="bg1"/>
              </a:solidFill>
            </a:endParaRPr>
          </a:p>
          <a:p>
            <a:endParaRPr lang="en-AU">
              <a:solidFill>
                <a:schemeClr val="bg1"/>
              </a:solidFill>
            </a:endParaRPr>
          </a:p>
          <a:p>
            <a:endParaRPr lang="en-US" sz="2000">
              <a:solidFill>
                <a:schemeClr val="bg1"/>
              </a:solidFill>
              <a:latin typeface="Calibri" pitchFamily="-110" charset="0"/>
            </a:endParaRPr>
          </a:p>
          <a:p>
            <a:endParaRPr lang="en-AU">
              <a:solidFill>
                <a:srgbClr val="FFFFFF"/>
              </a:solidFill>
              <a:latin typeface="Calibri" pitchFamily="-110" charset="0"/>
            </a:endParaRPr>
          </a:p>
          <a:p>
            <a:endParaRPr lang="en-AU">
              <a:solidFill>
                <a:srgbClr val="FFFFFF"/>
              </a:solidFill>
              <a:latin typeface="Calibri" pitchFamily="-110" charset="0"/>
            </a:endParaRPr>
          </a:p>
        </p:txBody>
      </p:sp>
      <p:pic>
        <p:nvPicPr>
          <p:cNvPr id="16388" name="Picture 4" descr="C:\Program Files\Microsoft Office\MEDIA\CAGCAT10\j0240719.wmf"/>
          <p:cNvPicPr>
            <a:picLocks noChangeAspect="1" noChangeArrowheads="1"/>
          </p:cNvPicPr>
          <p:nvPr/>
        </p:nvPicPr>
        <p:blipFill>
          <a:blip r:embed="rId2"/>
          <a:srcRect/>
          <a:stretch>
            <a:fillRect/>
          </a:stretch>
        </p:blipFill>
        <p:spPr bwMode="auto">
          <a:xfrm>
            <a:off x="3989388" y="2516188"/>
            <a:ext cx="1271587" cy="19923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ACTIVITY: minute to win it-</a:t>
            </a:r>
            <a:b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br>
            <a:r>
              <a:rPr lang="en-US" sz="4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 Crisis MANAGEMENT</a:t>
            </a:r>
            <a:endParaRPr lang="en-US" sz="4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619125"/>
            <a:ext cx="8686800" cy="6832600"/>
          </a:xfrm>
          <a:prstGeom prst="rect">
            <a:avLst/>
          </a:prstGeom>
          <a:noFill/>
          <a:ln w="9525">
            <a:noFill/>
            <a:miter lim="800000"/>
            <a:headEnd/>
            <a:tailEnd/>
          </a:ln>
        </p:spPr>
        <p:txBody>
          <a:bodyPr>
            <a:spAutoFit/>
          </a:bodyPr>
          <a:lstStyle/>
          <a:p>
            <a:endParaRPr lang="en-US" sz="2000">
              <a:solidFill>
                <a:srgbClr val="FFFFFF"/>
              </a:solidFill>
            </a:endParaRPr>
          </a:p>
          <a:p>
            <a:endParaRPr lang="en-US" sz="2000">
              <a:solidFill>
                <a:srgbClr val="FFFFFF"/>
              </a:solidFill>
            </a:endParaRPr>
          </a:p>
          <a:p>
            <a:pPr>
              <a:buFont typeface="Calibri" pitchFamily="-110" charset="0"/>
              <a:buAutoNum type="arabicPeriod"/>
            </a:pPr>
            <a:r>
              <a:rPr lang="en-AU">
                <a:solidFill>
                  <a:srgbClr val="FFFFFF"/>
                </a:solidFill>
              </a:rPr>
              <a:t>Give students time to prepare using palm cards with emergency scenarios</a:t>
            </a:r>
          </a:p>
          <a:p>
            <a:pPr>
              <a:buFont typeface="Calibri" pitchFamily="-110" charset="0"/>
              <a:buAutoNum type="arabicPeriod"/>
            </a:pPr>
            <a:r>
              <a:rPr lang="en-AU">
                <a:solidFill>
                  <a:srgbClr val="FFFFFF"/>
                </a:solidFill>
              </a:rPr>
              <a:t>Students should sit in small groups. </a:t>
            </a:r>
            <a:r>
              <a:rPr lang="en-US">
                <a:solidFill>
                  <a:srgbClr val="FFFFFF"/>
                </a:solidFill>
              </a:rPr>
              <a:t>Allow each group to conduct an assessment of the situation on each palm card, then plan an appropriate response.</a:t>
            </a:r>
          </a:p>
          <a:p>
            <a:pPr>
              <a:buFont typeface="Calibri" pitchFamily="-110" charset="0"/>
              <a:buAutoNum type="arabicPeriod"/>
            </a:pPr>
            <a:r>
              <a:rPr lang="en-US">
                <a:solidFill>
                  <a:srgbClr val="FFFFFF"/>
                </a:solidFill>
              </a:rPr>
              <a:t>Pass the cards around the groups until all students have addressed each</a:t>
            </a:r>
            <a:r>
              <a:rPr lang="en-AU">
                <a:solidFill>
                  <a:srgbClr val="FFFFFF"/>
                </a:solidFill>
              </a:rPr>
              <a:t> </a:t>
            </a:r>
            <a:r>
              <a:rPr lang="en-US">
                <a:solidFill>
                  <a:srgbClr val="FFFFFF"/>
                </a:solidFill>
              </a:rPr>
              <a:t>scenario.</a:t>
            </a:r>
          </a:p>
          <a:p>
            <a:r>
              <a:rPr lang="en-US">
                <a:solidFill>
                  <a:srgbClr val="FFFFFF"/>
                </a:solidFill>
              </a:rPr>
              <a:t>4.  At the conclusion, the teacher collects the cards and shuffles them and gets </a:t>
            </a:r>
            <a:r>
              <a:rPr lang="en-US" b="1">
                <a:solidFill>
                  <a:srgbClr val="36FF29"/>
                </a:solidFill>
              </a:rPr>
              <a:t>minute to win it </a:t>
            </a:r>
            <a:r>
              <a:rPr lang="en-US">
                <a:solidFill>
                  <a:srgbClr val="FFFFFF"/>
                </a:solidFill>
              </a:rPr>
              <a:t>counter up on board.</a:t>
            </a:r>
          </a:p>
          <a:p>
            <a:pPr>
              <a:buFont typeface="Calibri" pitchFamily="-110" charset="0"/>
              <a:buAutoNum type="arabicPeriod"/>
            </a:pPr>
            <a:r>
              <a:rPr lang="en-US">
                <a:solidFill>
                  <a:srgbClr val="FFFFFF"/>
                </a:solidFill>
              </a:rPr>
              <a:t>Select one student from a group, to sit up the front. Select a card, read the scenario, start timer. </a:t>
            </a:r>
          </a:p>
          <a:p>
            <a:pPr>
              <a:buFont typeface="Calibri" pitchFamily="-110" charset="0"/>
              <a:buAutoNum type="arabicPeriod"/>
            </a:pPr>
            <a:r>
              <a:rPr lang="en-US">
                <a:solidFill>
                  <a:srgbClr val="FFFFFF"/>
                </a:solidFill>
              </a:rPr>
              <a:t>Selected student needs to briefly report </a:t>
            </a:r>
            <a:r>
              <a:rPr lang="en-US">
                <a:solidFill>
                  <a:srgbClr val="FF6600"/>
                </a:solidFill>
              </a:rPr>
              <a:t>(You have 1 minute) </a:t>
            </a:r>
            <a:r>
              <a:rPr lang="en-US">
                <a:solidFill>
                  <a:srgbClr val="FFFFFF"/>
                </a:solidFill>
              </a:rPr>
              <a:t>on their response to the situation </a:t>
            </a:r>
          </a:p>
          <a:p>
            <a:pPr>
              <a:buFont typeface="Calibri" pitchFamily="-110" charset="0"/>
              <a:buAutoNum type="arabicPeriod"/>
            </a:pPr>
            <a:r>
              <a:rPr lang="en-US">
                <a:solidFill>
                  <a:srgbClr val="FFFFFF"/>
                </a:solidFill>
              </a:rPr>
              <a:t>Award point to groups/teams for correct responses. Continue until all students have had a go</a:t>
            </a:r>
          </a:p>
          <a:p>
            <a:pPr>
              <a:buFont typeface="Calibri" pitchFamily="-110" charset="0"/>
              <a:buAutoNum type="arabicPeriod"/>
            </a:pPr>
            <a:r>
              <a:rPr lang="en-US">
                <a:solidFill>
                  <a:srgbClr val="FFFFFF"/>
                </a:solidFill>
              </a:rPr>
              <a:t>Encourage class discussion of issues and evaluate the responses.</a:t>
            </a:r>
          </a:p>
          <a:p>
            <a:endParaRPr lang="en-US">
              <a:solidFill>
                <a:srgbClr val="FFFFFF"/>
              </a:solidFill>
            </a:endParaRPr>
          </a:p>
          <a:p>
            <a:r>
              <a:rPr lang="en-US">
                <a:solidFill>
                  <a:srgbClr val="FFFFFF"/>
                </a:solidFill>
              </a:rPr>
              <a:t>Minute to win it timer: </a:t>
            </a:r>
            <a:r>
              <a:rPr lang="en-US">
                <a:solidFill>
                  <a:srgbClr val="FFFFFF"/>
                </a:solidFill>
                <a:hlinkClick r:id="rId2"/>
              </a:rPr>
              <a:t>http://bit.ly/MYp406</a:t>
            </a:r>
            <a:endParaRPr lang="en-US">
              <a:solidFill>
                <a:srgbClr val="FFFFFF"/>
              </a:solidFill>
            </a:endParaRPr>
          </a:p>
          <a:p>
            <a:endParaRPr lang="en-AU">
              <a:solidFill>
                <a:schemeClr val="bg1"/>
              </a:solidFill>
            </a:endParaRPr>
          </a:p>
          <a:p>
            <a:endParaRPr lang="en-US">
              <a:solidFill>
                <a:srgbClr val="FFFFFF"/>
              </a:solidFill>
            </a:endParaRPr>
          </a:p>
          <a:p>
            <a:endParaRPr lang="en-US">
              <a:solidFill>
                <a:srgbClr val="FFFFFF"/>
              </a:solidFill>
            </a:endParaRPr>
          </a:p>
          <a:p>
            <a:r>
              <a:rPr lang="en-AU">
                <a:solidFill>
                  <a:srgbClr val="FFFFFF"/>
                </a:solidFill>
              </a:rPr>
              <a:t>  </a:t>
            </a:r>
          </a:p>
          <a:p>
            <a:endParaRPr lang="en-US" sz="2000">
              <a:solidFill>
                <a:srgbClr val="FFFFFF"/>
              </a:solidFill>
              <a:latin typeface="Calibri" pitchFamily="-110" charset="0"/>
            </a:endParaRPr>
          </a:p>
          <a:p>
            <a:endParaRPr lang="en-AU">
              <a:solidFill>
                <a:srgbClr val="FFFFFF"/>
              </a:solidFill>
              <a:latin typeface="Calibri" pitchFamily="-110" charset="0"/>
            </a:endParaRPr>
          </a:p>
          <a:p>
            <a:endParaRPr lang="en-AU">
              <a:solidFill>
                <a:srgbClr val="FFFFFF"/>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11PDHPE Preliminary Course</a:t>
            </a:r>
          </a:p>
        </p:txBody>
      </p:sp>
      <p:sp>
        <p:nvSpPr>
          <p:cNvPr id="7" name="Rectangle 6"/>
          <p:cNvSpPr/>
          <p:nvPr/>
        </p:nvSpPr>
        <p:spPr>
          <a:xfrm>
            <a:off x="1" y="1929080"/>
            <a:ext cx="5924418" cy="707886"/>
          </a:xfrm>
          <a:prstGeom prst="rect">
            <a:avLst/>
          </a:prstGeom>
          <a:noFill/>
        </p:spPr>
        <p:txBody>
          <a:bodyPr wrap="none">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Option 1: Focus Question 2</a:t>
            </a:r>
          </a:p>
        </p:txBody>
      </p:sp>
      <p:sp>
        <p:nvSpPr>
          <p:cNvPr id="8" name="Rectangle 7"/>
          <p:cNvSpPr/>
          <p:nvPr/>
        </p:nvSpPr>
        <p:spPr>
          <a:xfrm>
            <a:off x="0" y="2743200"/>
            <a:ext cx="4876800" cy="1107996"/>
          </a:xfrm>
          <a:prstGeom prst="rect">
            <a:avLst/>
          </a:prstGeom>
          <a:noFill/>
        </p:spPr>
        <p:txBody>
          <a:bodyPr>
            <a:spAutoFit/>
          </a:bodyPr>
          <a:lstStyle/>
          <a:p>
            <a:pPr algn="ctr" fontAlgn="auto">
              <a:spcBef>
                <a:spcPts val="0"/>
              </a:spcBef>
              <a:spcAft>
                <a:spcPts val="0"/>
              </a:spcAft>
              <a:defRPr/>
            </a:pPr>
            <a:r>
              <a:rPr lang="en-AU" sz="2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How should the major types of injuries &amp; medical conditions be managed in first aid situations?</a:t>
            </a:r>
          </a:p>
        </p:txBody>
      </p:sp>
      <p:pic>
        <p:nvPicPr>
          <p:cNvPr id="18438" name="Picture 9" descr="C0018702-Broken_arm,_X-ray-SPL.jpg"/>
          <p:cNvPicPr>
            <a:picLocks noChangeAspect="1"/>
          </p:cNvPicPr>
          <p:nvPr/>
        </p:nvPicPr>
        <p:blipFill>
          <a:blip r:embed="rId3"/>
          <a:srcRect/>
          <a:stretch>
            <a:fillRect/>
          </a:stretch>
        </p:blipFill>
        <p:spPr bwMode="auto">
          <a:xfrm>
            <a:off x="430213" y="4343400"/>
            <a:ext cx="3989387"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Management of injuries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609600"/>
            <a:ext cx="8686800" cy="2862263"/>
          </a:xfrm>
          <a:prstGeom prst="rect">
            <a:avLst/>
          </a:prstGeom>
          <a:noFill/>
          <a:ln w="9525">
            <a:noFill/>
            <a:miter lim="800000"/>
            <a:headEnd/>
            <a:tailEnd/>
          </a:ln>
        </p:spPr>
        <p:txBody>
          <a:bodyPr>
            <a:spAutoFit/>
          </a:bodyPr>
          <a:lstStyle/>
          <a:p>
            <a:r>
              <a:rPr lang="en-US">
                <a:solidFill>
                  <a:schemeClr val="bg1"/>
                </a:solidFill>
              </a:rPr>
              <a:t>Individuals can sustain a wide range of injuries. It is particularly important to be able to identify the symptoms for each type of injury and be familiar with the appropriate management techniques. Paying careful attention to the surrounding environment (such as the presence of electrical wires) and gaining an account of what happened from listening to the injured person or bystanders helps assess the type of injury and determine the management technique.</a:t>
            </a:r>
          </a:p>
          <a:p>
            <a:endParaRPr lang="en-US">
              <a:solidFill>
                <a:schemeClr val="bg1"/>
              </a:solidFill>
            </a:endParaRPr>
          </a:p>
          <a:p>
            <a:endParaRPr lang="en-AU">
              <a:solidFill>
                <a:schemeClr val="bg1"/>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
        <p:nvSpPr>
          <p:cNvPr id="5" name="Rectangle 4"/>
          <p:cNvSpPr/>
          <p:nvPr/>
        </p:nvSpPr>
        <p:spPr>
          <a:xfrm>
            <a:off x="1219200" y="2667000"/>
            <a:ext cx="6777266" cy="400110"/>
          </a:xfrm>
          <a:prstGeom prst="rect">
            <a:avLst/>
          </a:prstGeom>
        </p:spPr>
        <p:txBody>
          <a:bodyPr wrap="none">
            <a:spAutoFit/>
          </a:bodyPr>
          <a:lstStyle/>
          <a:p>
            <a:pPr>
              <a:defRPr/>
            </a:pPr>
            <a:r>
              <a:rPr lang="en-US"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111" charset="0"/>
                <a:ea typeface="ＭＳ Ｐゴシック" pitchFamily="-111" charset="-128"/>
                <a:cs typeface="ＭＳ Ｐゴシック" pitchFamily="-111" charset="-128"/>
              </a:rPr>
              <a:t>Activity: management of injuries worksheet</a:t>
            </a:r>
            <a:endParaRPr lang="en-US" sz="2000" dirty="0">
              <a:latin typeface="Arial" pitchFamily="-111" charset="0"/>
              <a:ea typeface="ＭＳ Ｐゴシック" pitchFamily="-111" charset="-128"/>
              <a:cs typeface="ＭＳ Ｐゴシック" pitchFamily="-111" charset="-128"/>
            </a:endParaRPr>
          </a:p>
        </p:txBody>
      </p:sp>
      <p:sp>
        <p:nvSpPr>
          <p:cNvPr id="6" name="TextBox 5"/>
          <p:cNvSpPr txBox="1">
            <a:spLocks noChangeArrowheads="1"/>
          </p:cNvSpPr>
          <p:nvPr/>
        </p:nvSpPr>
        <p:spPr bwMode="auto">
          <a:xfrm>
            <a:off x="228600" y="3067050"/>
            <a:ext cx="8686800" cy="1754188"/>
          </a:xfrm>
          <a:prstGeom prst="rect">
            <a:avLst/>
          </a:prstGeom>
          <a:noFill/>
          <a:ln w="9525">
            <a:noFill/>
            <a:miter lim="800000"/>
            <a:headEnd/>
            <a:tailEnd/>
          </a:ln>
        </p:spPr>
        <p:txBody>
          <a:bodyPr>
            <a:spAutoFit/>
          </a:bodyPr>
          <a:lstStyle/>
          <a:p>
            <a:pPr algn="ctr"/>
            <a:r>
              <a:rPr lang="en-US">
                <a:solidFill>
                  <a:schemeClr val="bg1"/>
                </a:solidFill>
              </a:rPr>
              <a:t>Using pages 267-273 from the textbook, complete the management of injuries worksheet.</a:t>
            </a:r>
          </a:p>
          <a:p>
            <a:endParaRPr lang="en-US">
              <a:solidFill>
                <a:schemeClr val="bg1"/>
              </a:solidFill>
            </a:endParaRPr>
          </a:p>
          <a:p>
            <a:endParaRPr lang="en-AU">
              <a:solidFill>
                <a:schemeClr val="bg1"/>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Practical activity</a:t>
            </a:r>
            <a:b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b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Applying bandages, slings &amp; splints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457200" y="1143000"/>
            <a:ext cx="8686800" cy="1754188"/>
          </a:xfrm>
          <a:prstGeom prst="rect">
            <a:avLst/>
          </a:prstGeom>
          <a:noFill/>
          <a:ln w="9525">
            <a:noFill/>
            <a:miter lim="800000"/>
            <a:headEnd/>
            <a:tailEnd/>
          </a:ln>
        </p:spPr>
        <p:txBody>
          <a:bodyPr>
            <a:spAutoFit/>
          </a:bodyPr>
          <a:lstStyle/>
          <a:p>
            <a:pPr algn="ctr"/>
            <a:r>
              <a:rPr lang="en-US">
                <a:solidFill>
                  <a:schemeClr val="bg1"/>
                </a:solidFill>
              </a:rPr>
              <a:t>Working in pairs, take turns to apply a splint, an arm sling and a pressure immobilisation bandage to your partner.</a:t>
            </a:r>
            <a:endParaRPr lang="en-AU">
              <a:solidFill>
                <a:schemeClr val="bg1"/>
              </a:solidFill>
            </a:endParaRPr>
          </a:p>
          <a:p>
            <a:endParaRPr lang="en-US">
              <a:solidFill>
                <a:schemeClr val="bg1"/>
              </a:solidFill>
            </a:endParaRPr>
          </a:p>
          <a:p>
            <a:endParaRPr lang="en-AU">
              <a:solidFill>
                <a:schemeClr val="bg1"/>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20484" name="Picture 6"/>
          <p:cNvPicPr>
            <a:picLocks noChangeAspect="1"/>
          </p:cNvPicPr>
          <p:nvPr/>
        </p:nvPicPr>
        <p:blipFill>
          <a:blip r:embed="rId2"/>
          <a:srcRect/>
          <a:stretch>
            <a:fillRect/>
          </a:stretch>
        </p:blipFill>
        <p:spPr bwMode="auto">
          <a:xfrm>
            <a:off x="304800" y="1905000"/>
            <a:ext cx="2514600" cy="2617788"/>
          </a:xfrm>
          <a:prstGeom prst="rect">
            <a:avLst/>
          </a:prstGeom>
          <a:noFill/>
          <a:ln w="9525">
            <a:noFill/>
            <a:miter lim="800000"/>
            <a:headEnd/>
            <a:tailEnd/>
          </a:ln>
        </p:spPr>
      </p:pic>
      <p:pic>
        <p:nvPicPr>
          <p:cNvPr id="20485" name="Picture 7"/>
          <p:cNvPicPr>
            <a:picLocks noChangeAspect="1"/>
          </p:cNvPicPr>
          <p:nvPr/>
        </p:nvPicPr>
        <p:blipFill>
          <a:blip r:embed="rId3"/>
          <a:srcRect/>
          <a:stretch>
            <a:fillRect/>
          </a:stretch>
        </p:blipFill>
        <p:spPr bwMode="auto">
          <a:xfrm>
            <a:off x="3276600" y="1905000"/>
            <a:ext cx="2586038" cy="2617788"/>
          </a:xfrm>
          <a:prstGeom prst="rect">
            <a:avLst/>
          </a:prstGeom>
          <a:noFill/>
          <a:ln w="9525">
            <a:noFill/>
            <a:miter lim="800000"/>
            <a:headEnd/>
            <a:tailEnd/>
          </a:ln>
        </p:spPr>
      </p:pic>
      <p:pic>
        <p:nvPicPr>
          <p:cNvPr id="20486" name="Picture 9"/>
          <p:cNvPicPr>
            <a:picLocks noChangeAspect="1"/>
          </p:cNvPicPr>
          <p:nvPr/>
        </p:nvPicPr>
        <p:blipFill>
          <a:blip r:embed="rId4"/>
          <a:srcRect/>
          <a:stretch>
            <a:fillRect/>
          </a:stretch>
        </p:blipFill>
        <p:spPr bwMode="auto">
          <a:xfrm>
            <a:off x="6248400" y="1905000"/>
            <a:ext cx="2671763" cy="2682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11PDHPE Preliminary Course</a:t>
            </a:r>
          </a:p>
        </p:txBody>
      </p:sp>
      <p:sp>
        <p:nvSpPr>
          <p:cNvPr id="7" name="Rectangle 6"/>
          <p:cNvSpPr/>
          <p:nvPr/>
        </p:nvSpPr>
        <p:spPr>
          <a:xfrm>
            <a:off x="1" y="1929080"/>
            <a:ext cx="5924418" cy="707886"/>
          </a:xfrm>
          <a:prstGeom prst="rect">
            <a:avLst/>
          </a:prstGeom>
          <a:noFill/>
        </p:spPr>
        <p:txBody>
          <a:bodyPr wrap="none">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Option 1: Focus Question 3</a:t>
            </a:r>
          </a:p>
        </p:txBody>
      </p:sp>
      <p:sp>
        <p:nvSpPr>
          <p:cNvPr id="8" name="Rectangle 7"/>
          <p:cNvSpPr/>
          <p:nvPr/>
        </p:nvSpPr>
        <p:spPr>
          <a:xfrm>
            <a:off x="0" y="2888159"/>
            <a:ext cx="4876800" cy="830997"/>
          </a:xfrm>
          <a:prstGeom prst="rect">
            <a:avLst/>
          </a:prstGeom>
          <a:noFill/>
        </p:spPr>
        <p:txBody>
          <a:bodyPr>
            <a:spAutoFit/>
          </a:bodyPr>
          <a:lstStyle/>
          <a:p>
            <a:pPr algn="ctr" fontAlgn="auto">
              <a:spcBef>
                <a:spcPts val="0"/>
              </a:spcBef>
              <a:spcAft>
                <a:spcPts val="0"/>
              </a:spcAft>
              <a:defRPr/>
            </a:pPr>
            <a:r>
              <a:rPr lang="en-AU" sz="2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What does the individual need to consider in administering first aid?</a:t>
            </a:r>
          </a:p>
        </p:txBody>
      </p:sp>
      <p:pic>
        <p:nvPicPr>
          <p:cNvPr id="21510" name="Picture 9" descr="C0018702-Broken_arm,_X-ray-SPL.jpg"/>
          <p:cNvPicPr>
            <a:picLocks noChangeAspect="1"/>
          </p:cNvPicPr>
          <p:nvPr/>
        </p:nvPicPr>
        <p:blipFill>
          <a:blip r:embed="rId3"/>
          <a:srcRect/>
          <a:stretch>
            <a:fillRect/>
          </a:stretch>
        </p:blipFill>
        <p:spPr bwMode="auto">
          <a:xfrm>
            <a:off x="430213" y="4343400"/>
            <a:ext cx="3989387"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28600"/>
            <a:ext cx="8229600" cy="1143000"/>
          </a:xfrm>
          <a:extLst>
            <a:ext uri="{909E8E84-426E-40DD-AFC4-6F175D3DCCD1}"/>
            <a:ext uri="{91240B29-F687-4F45-9708-019B960494DF}"/>
          </a:extLst>
        </p:spPr>
        <p:txBody>
          <a:bodyPr rtlCol="0">
            <a:normAutofit/>
          </a:bodyPr>
          <a:lstStyle/>
          <a:p>
            <a:pPr eaLnBrk="1" fontAlgn="auto" hangingPunct="1">
              <a:spcAft>
                <a:spcPts val="0"/>
              </a:spcAft>
              <a:defRPr/>
            </a:pPr>
            <a:r>
              <a:rPr lang="en-US" b="1" dirty="0" smtClean="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a typeface="+mj-ea"/>
                <a:cs typeface="+mj-cs"/>
              </a:rPr>
              <a:t>Focus Questions</a:t>
            </a:r>
            <a:endParaRPr lang="en-US" b="1" dirty="0">
              <a:ln w="18000">
                <a:solidFill>
                  <a:schemeClr val="accent2">
                    <a:satMod val="140000"/>
                  </a:schemeClr>
                </a:solidFill>
                <a:prstDash val="solid"/>
                <a:miter lim="800000"/>
              </a:ln>
              <a:solidFill>
                <a:schemeClr val="bg1"/>
              </a:solidFill>
              <a:effectLst>
                <a:outerShdw blurRad="25500" dist="23000" dir="7020000" algn="tl">
                  <a:srgbClr val="000000">
                    <a:alpha val="50000"/>
                  </a:srgbClr>
                </a:outerShdw>
              </a:effectLst>
              <a:ea typeface="+mj-ea"/>
              <a:cs typeface="+mj-cs"/>
            </a:endParaRPr>
          </a:p>
        </p:txBody>
      </p:sp>
      <p:sp>
        <p:nvSpPr>
          <p:cNvPr id="4099" name="Content Placeholder 2"/>
          <p:cNvSpPr>
            <a:spLocks noGrp="1"/>
          </p:cNvSpPr>
          <p:nvPr>
            <p:ph idx="1"/>
          </p:nvPr>
        </p:nvSpPr>
        <p:spPr>
          <a:xfrm>
            <a:off x="228600" y="838200"/>
            <a:ext cx="8686800" cy="3200400"/>
          </a:xfrm>
          <a:solidFill>
            <a:schemeClr val="bg1"/>
          </a:solidFill>
        </p:spPr>
        <p:txBody>
          <a:bodyPr/>
          <a:lstStyle/>
          <a:p>
            <a:pPr marL="514350" indent="-514350" eaLnBrk="1" hangingPunct="1">
              <a:buFont typeface="Calibri" pitchFamily="-110" charset="0"/>
              <a:buAutoNum type="arabicParenR"/>
            </a:pPr>
            <a:r>
              <a:rPr lang="en-AU" sz="2800" smtClean="0">
                <a:ea typeface="ＭＳ Ｐゴシック" pitchFamily="-110" charset="-128"/>
              </a:rPr>
              <a:t>What are the main priorities for assessment and management of first aid patients? </a:t>
            </a:r>
          </a:p>
          <a:p>
            <a:pPr marL="514350" indent="-514350" eaLnBrk="1" hangingPunct="1">
              <a:buFont typeface="Calibri" pitchFamily="-110" charset="0"/>
              <a:buAutoNum type="arabicParenR"/>
            </a:pPr>
            <a:r>
              <a:rPr lang="en-AU" sz="2800" smtClean="0">
                <a:ea typeface="ＭＳ Ｐゴシック" pitchFamily="-110" charset="-128"/>
              </a:rPr>
              <a:t>How should the major types of injuries and medical conditions be managed in first aid situations? </a:t>
            </a:r>
          </a:p>
          <a:p>
            <a:pPr marL="514350" indent="-514350" eaLnBrk="1" hangingPunct="1">
              <a:buFont typeface="Calibri" pitchFamily="-110" charset="0"/>
              <a:buAutoNum type="arabicParenR"/>
            </a:pPr>
            <a:r>
              <a:rPr lang="en-AU" sz="2800" smtClean="0">
                <a:ea typeface="ＭＳ Ｐゴシック" pitchFamily="-110" charset="-128"/>
              </a:rPr>
              <a:t>What does the individual need to consider in administering first aid? </a:t>
            </a:r>
            <a:endParaRPr lang="en-US" sz="2800" smtClean="0">
              <a:ea typeface="ＭＳ Ｐゴシック" pitchFamily="-110" charset="-128"/>
            </a:endParaRPr>
          </a:p>
          <a:p>
            <a:pPr marL="514350" indent="-514350" eaLnBrk="1" hangingPunct="1">
              <a:buFont typeface="Arial" charset="0"/>
              <a:buNone/>
            </a:pPr>
            <a:endParaRPr lang="en-US" smtClean="0">
              <a:ea typeface="ＭＳ Ｐゴシック" pitchFamily="-110" charset="-128"/>
            </a:endParaRPr>
          </a:p>
        </p:txBody>
      </p:sp>
      <p:pic>
        <p:nvPicPr>
          <p:cNvPr id="4100" name="Picture 9"/>
          <p:cNvPicPr>
            <a:picLocks noChangeAspect="1"/>
          </p:cNvPicPr>
          <p:nvPr/>
        </p:nvPicPr>
        <p:blipFill>
          <a:blip r:embed="rId2"/>
          <a:srcRect l="9184" r="11224"/>
          <a:stretch>
            <a:fillRect/>
          </a:stretch>
        </p:blipFill>
        <p:spPr bwMode="auto">
          <a:xfrm>
            <a:off x="3352800" y="4349750"/>
            <a:ext cx="2209800" cy="2141538"/>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Physical environment</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304800" y="558800"/>
            <a:ext cx="8686800" cy="5910263"/>
          </a:xfrm>
          <a:prstGeom prst="rect">
            <a:avLst/>
          </a:prstGeom>
          <a:noFill/>
          <a:ln w="9525">
            <a:noFill/>
            <a:miter lim="800000"/>
            <a:headEnd/>
            <a:tailEnd/>
          </a:ln>
        </p:spPr>
        <p:txBody>
          <a:bodyPr>
            <a:spAutoFit/>
          </a:bodyPr>
          <a:lstStyle/>
          <a:p>
            <a:r>
              <a:rPr lang="en-US">
                <a:solidFill>
                  <a:srgbClr val="FFFFFF"/>
                </a:solidFill>
              </a:rPr>
              <a:t>The nature of the physical environment may, in part, have been responsible for the occurrence of the accident in the first place. For example, a drowning may have occurred because of rapidly rising water. Whatever the circumstances, it is important that protective measures be observed and strategies put into place so that a further injury does not occur.</a:t>
            </a:r>
          </a:p>
          <a:p>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endParaRPr lang="en-US">
              <a:solidFill>
                <a:srgbClr val="FFFFFF"/>
              </a:solidFill>
            </a:endParaRPr>
          </a:p>
          <a:p>
            <a:pPr algn="ctr"/>
            <a:r>
              <a:rPr lang="en-US">
                <a:solidFill>
                  <a:srgbClr val="FFFFFF"/>
                </a:solidFill>
              </a:rPr>
              <a:t>The following slides outline action plans for first aid scenarios in an open environment.</a:t>
            </a:r>
            <a:endParaRPr lang="en-AU">
              <a:solidFill>
                <a:srgbClr val="FFFFFF"/>
              </a:solidFill>
            </a:endParaRPr>
          </a:p>
          <a:p>
            <a:endParaRPr lang="en-US">
              <a:solidFill>
                <a:srgbClr val="FFFFFF"/>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22532" name="Picture 4"/>
          <p:cNvPicPr>
            <a:picLocks noChangeAspect="1"/>
          </p:cNvPicPr>
          <p:nvPr/>
        </p:nvPicPr>
        <p:blipFill>
          <a:blip r:embed="rId2"/>
          <a:srcRect/>
          <a:stretch>
            <a:fillRect/>
          </a:stretch>
        </p:blipFill>
        <p:spPr bwMode="auto">
          <a:xfrm>
            <a:off x="2324100" y="2133600"/>
            <a:ext cx="4343400" cy="2908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810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Traffic accidents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422275"/>
            <a:ext cx="8686800" cy="6740525"/>
          </a:xfrm>
          <a:prstGeom prst="rect">
            <a:avLst/>
          </a:prstGeom>
          <a:noFill/>
          <a:ln w="9525">
            <a:noFill/>
            <a:miter lim="800000"/>
            <a:headEnd/>
            <a:tailEnd/>
          </a:ln>
        </p:spPr>
        <p:txBody>
          <a:bodyPr>
            <a:spAutoFit/>
          </a:bodyPr>
          <a:lstStyle/>
          <a:p>
            <a:r>
              <a:rPr lang="en-US">
                <a:solidFill>
                  <a:srgbClr val="FFFFFF"/>
                </a:solidFill>
              </a:rPr>
              <a:t>In the case of traffic accidents, the rescuer must be aware of the potential danger from:</a:t>
            </a:r>
            <a:endParaRPr lang="en-AU">
              <a:solidFill>
                <a:srgbClr val="FFFFFF"/>
              </a:solidFill>
            </a:endParaRPr>
          </a:p>
          <a:p>
            <a:r>
              <a:rPr lang="en-US">
                <a:solidFill>
                  <a:srgbClr val="FFFFFF"/>
                </a:solidFill>
              </a:rPr>
              <a:t>• oncoming traffic</a:t>
            </a:r>
            <a:endParaRPr lang="en-AU">
              <a:solidFill>
                <a:srgbClr val="FFFFFF"/>
              </a:solidFill>
            </a:endParaRPr>
          </a:p>
          <a:p>
            <a:r>
              <a:rPr lang="en-US">
                <a:solidFill>
                  <a:srgbClr val="FFFFFF"/>
                </a:solidFill>
              </a:rPr>
              <a:t>• fallen electricity wires</a:t>
            </a:r>
            <a:endParaRPr lang="en-AU">
              <a:solidFill>
                <a:srgbClr val="FFFFFF"/>
              </a:solidFill>
            </a:endParaRPr>
          </a:p>
          <a:p>
            <a:r>
              <a:rPr lang="en-US">
                <a:solidFill>
                  <a:srgbClr val="FFFFFF"/>
                </a:solidFill>
              </a:rPr>
              <a:t>• flammable liquids such as LPG, gas and petrol</a:t>
            </a:r>
            <a:endParaRPr lang="en-AU">
              <a:solidFill>
                <a:srgbClr val="FFFFFF"/>
              </a:solidFill>
            </a:endParaRPr>
          </a:p>
          <a:p>
            <a:r>
              <a:rPr lang="en-US">
                <a:solidFill>
                  <a:srgbClr val="FFFFFF"/>
                </a:solidFill>
              </a:rPr>
              <a:t>• glass and debris</a:t>
            </a:r>
            <a:endParaRPr lang="en-AU">
              <a:solidFill>
                <a:srgbClr val="FFFFFF"/>
              </a:solidFill>
            </a:endParaRPr>
          </a:p>
          <a:p>
            <a:r>
              <a:rPr lang="en-US">
                <a:solidFill>
                  <a:srgbClr val="FFFFFF"/>
                </a:solidFill>
              </a:rPr>
              <a:t>• fire.</a:t>
            </a:r>
            <a:endParaRPr lang="en-AU">
              <a:solidFill>
                <a:srgbClr val="FFFFFF"/>
              </a:solidFill>
            </a:endParaRPr>
          </a:p>
          <a:p>
            <a:r>
              <a:rPr lang="en-US">
                <a:solidFill>
                  <a:srgbClr val="FFFFFF"/>
                </a:solidFill>
              </a:rPr>
              <a:t> </a:t>
            </a:r>
            <a:endParaRPr lang="en-AU">
              <a:solidFill>
                <a:srgbClr val="FFFFFF"/>
              </a:solidFill>
            </a:endParaRPr>
          </a:p>
          <a:p>
            <a:r>
              <a:rPr lang="en-US" b="1">
                <a:solidFill>
                  <a:srgbClr val="36FF29"/>
                </a:solidFill>
              </a:rPr>
              <a:t>Protective strategies that the rescuer needs to observe include:</a:t>
            </a:r>
            <a:endParaRPr lang="en-AU" b="1">
              <a:solidFill>
                <a:srgbClr val="36FF29"/>
              </a:solidFill>
            </a:endParaRPr>
          </a:p>
          <a:p>
            <a:r>
              <a:rPr lang="en-US">
                <a:solidFill>
                  <a:srgbClr val="FFFFFF"/>
                </a:solidFill>
              </a:rPr>
              <a:t>• providing a protective barrier by parking a vehicle between the oncoming</a:t>
            </a:r>
            <a:endParaRPr lang="en-AU">
              <a:solidFill>
                <a:srgbClr val="FFFFFF"/>
              </a:solidFill>
            </a:endParaRPr>
          </a:p>
          <a:p>
            <a:r>
              <a:rPr lang="en-US">
                <a:solidFill>
                  <a:srgbClr val="FFFFFF"/>
                </a:solidFill>
              </a:rPr>
              <a:t>traffic and the accident</a:t>
            </a:r>
            <a:endParaRPr lang="en-AU">
              <a:solidFill>
                <a:srgbClr val="FFFFFF"/>
              </a:solidFill>
            </a:endParaRPr>
          </a:p>
          <a:p>
            <a:r>
              <a:rPr lang="en-US">
                <a:solidFill>
                  <a:srgbClr val="FFFFFF"/>
                </a:solidFill>
              </a:rPr>
              <a:t>• turning hazard lights on</a:t>
            </a:r>
            <a:endParaRPr lang="en-AU">
              <a:solidFill>
                <a:srgbClr val="FFFFFF"/>
              </a:solidFill>
            </a:endParaRPr>
          </a:p>
          <a:p>
            <a:r>
              <a:rPr lang="en-US">
                <a:solidFill>
                  <a:srgbClr val="FFFFFF"/>
                </a:solidFill>
              </a:rPr>
              <a:t>• placing a warning signal or sending a person back up the road to warn traffic</a:t>
            </a:r>
            <a:endParaRPr lang="en-AU">
              <a:solidFill>
                <a:srgbClr val="FFFFFF"/>
              </a:solidFill>
            </a:endParaRPr>
          </a:p>
          <a:p>
            <a:r>
              <a:rPr lang="en-US">
                <a:solidFill>
                  <a:srgbClr val="FFFFFF"/>
                </a:solidFill>
              </a:rPr>
              <a:t>• turning the ignition off if the engine is still running</a:t>
            </a:r>
            <a:endParaRPr lang="en-AU">
              <a:solidFill>
                <a:srgbClr val="FFFFFF"/>
              </a:solidFill>
            </a:endParaRPr>
          </a:p>
          <a:p>
            <a:r>
              <a:rPr lang="en-US">
                <a:solidFill>
                  <a:srgbClr val="FFFFFF"/>
                </a:solidFill>
              </a:rPr>
              <a:t>• lighting the area with low beam if the accident has occurred at night to</a:t>
            </a:r>
            <a:endParaRPr lang="en-AU">
              <a:solidFill>
                <a:srgbClr val="FFFFFF"/>
              </a:solidFill>
            </a:endParaRPr>
          </a:p>
          <a:p>
            <a:r>
              <a:rPr lang="en-US">
                <a:solidFill>
                  <a:srgbClr val="FFFFFF"/>
                </a:solidFill>
              </a:rPr>
              <a:t>raise awareness and increase safety.</a:t>
            </a:r>
            <a:endParaRPr lang="en-AU">
              <a:solidFill>
                <a:srgbClr val="FFFFFF"/>
              </a:solidFill>
            </a:endParaRPr>
          </a:p>
          <a:p>
            <a:r>
              <a:rPr lang="en-US">
                <a:solidFill>
                  <a:srgbClr val="FFFFFF"/>
                </a:solidFill>
              </a:rPr>
              <a:t>When the rescuer has followed the protective strategies, they can:</a:t>
            </a:r>
            <a:endParaRPr lang="en-AU">
              <a:solidFill>
                <a:srgbClr val="FFFFFF"/>
              </a:solidFill>
            </a:endParaRPr>
          </a:p>
          <a:p>
            <a:r>
              <a:rPr lang="en-US">
                <a:solidFill>
                  <a:srgbClr val="FFFFFF"/>
                </a:solidFill>
              </a:rPr>
              <a:t>• call for or send for help</a:t>
            </a:r>
            <a:endParaRPr lang="en-AU">
              <a:solidFill>
                <a:srgbClr val="FFFFFF"/>
              </a:solidFill>
            </a:endParaRPr>
          </a:p>
          <a:p>
            <a:r>
              <a:rPr lang="en-US">
                <a:solidFill>
                  <a:srgbClr val="FFFFFF"/>
                </a:solidFill>
              </a:rPr>
              <a:t>• assess the number of casualties and potential dangers. If fallen electricity</a:t>
            </a:r>
            <a:endParaRPr lang="en-AU">
              <a:solidFill>
                <a:srgbClr val="FFFFFF"/>
              </a:solidFill>
            </a:endParaRPr>
          </a:p>
          <a:p>
            <a:r>
              <a:rPr lang="en-US">
                <a:solidFill>
                  <a:srgbClr val="FFFFFF"/>
                </a:solidFill>
              </a:rPr>
              <a:t>wires are in contact with the vehicle, the vehicle must not be touched as</a:t>
            </a:r>
            <a:endParaRPr lang="en-AU">
              <a:solidFill>
                <a:srgbClr val="FFFFFF"/>
              </a:solidFill>
            </a:endParaRPr>
          </a:p>
          <a:p>
            <a:r>
              <a:rPr lang="en-US">
                <a:solidFill>
                  <a:srgbClr val="FFFFFF"/>
                </a:solidFill>
              </a:rPr>
              <a:t>electrocution may occur.</a:t>
            </a:r>
            <a:endParaRPr lang="en-AU">
              <a:solidFill>
                <a:srgbClr val="FFFFFF"/>
              </a:solidFill>
            </a:endParaRPr>
          </a:p>
          <a:p>
            <a:r>
              <a:rPr lang="en-US">
                <a:solidFill>
                  <a:srgbClr val="FFFFFF"/>
                </a:solidFill>
              </a:rPr>
              <a:t>• implement the DRABCD procedures </a:t>
            </a:r>
            <a:endParaRPr lang="en-AU">
              <a:solidFill>
                <a:srgbClr val="FFFFFF"/>
              </a:solidFill>
            </a:endParaRPr>
          </a:p>
          <a:p>
            <a:endParaRPr lang="en-US">
              <a:solidFill>
                <a:srgbClr val="FFFFFF"/>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Traffic accidents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304800" y="309563"/>
            <a:ext cx="8686800" cy="2586037"/>
          </a:xfrm>
          <a:prstGeom prst="rect">
            <a:avLst/>
          </a:prstGeom>
          <a:noFill/>
          <a:ln w="9525">
            <a:noFill/>
            <a:miter lim="800000"/>
            <a:headEnd/>
            <a:tailEnd/>
          </a:ln>
        </p:spPr>
        <p:txBody>
          <a:bodyPr>
            <a:spAutoFit/>
          </a:bodyPr>
          <a:lstStyle/>
          <a:p>
            <a:r>
              <a:rPr lang="en-US" i="1"/>
              <a:t> </a:t>
            </a:r>
            <a:endParaRPr lang="en-AU">
              <a:solidFill>
                <a:srgbClr val="FFFFFF"/>
              </a:solidFill>
            </a:endParaRPr>
          </a:p>
          <a:p>
            <a:r>
              <a:rPr lang="en-US">
                <a:solidFill>
                  <a:srgbClr val="FFFFFF"/>
                </a:solidFill>
              </a:rPr>
              <a:t>Do not remove the casualty unless one or a number of the following conditions</a:t>
            </a:r>
            <a:endParaRPr lang="en-AU">
              <a:solidFill>
                <a:srgbClr val="FFFFFF"/>
              </a:solidFill>
            </a:endParaRPr>
          </a:p>
          <a:p>
            <a:r>
              <a:rPr lang="en-US">
                <a:solidFill>
                  <a:srgbClr val="FFFFFF"/>
                </a:solidFill>
              </a:rPr>
              <a:t>is present:</a:t>
            </a:r>
            <a:endParaRPr lang="en-AU">
              <a:solidFill>
                <a:srgbClr val="FFFFFF"/>
              </a:solidFill>
            </a:endParaRPr>
          </a:p>
          <a:p>
            <a:r>
              <a:rPr lang="en-US">
                <a:solidFill>
                  <a:srgbClr val="FFFFFF"/>
                </a:solidFill>
              </a:rPr>
              <a:t>1. there is evidence of increasing shock and the casualty is upright in the car</a:t>
            </a:r>
            <a:endParaRPr lang="en-AU">
              <a:solidFill>
                <a:srgbClr val="FFFFFF"/>
              </a:solidFill>
            </a:endParaRPr>
          </a:p>
          <a:p>
            <a:r>
              <a:rPr lang="en-US">
                <a:solidFill>
                  <a:srgbClr val="FFFFFF"/>
                </a:solidFill>
              </a:rPr>
              <a:t>2. the casualty is unconscious and an adequate airway cannot be maintained</a:t>
            </a:r>
            <a:endParaRPr lang="en-AU">
              <a:solidFill>
                <a:srgbClr val="FFFFFF"/>
              </a:solidFill>
            </a:endParaRPr>
          </a:p>
          <a:p>
            <a:r>
              <a:rPr lang="en-US">
                <a:solidFill>
                  <a:srgbClr val="FFFFFF"/>
                </a:solidFill>
              </a:rPr>
              <a:t>3. the casualty’s position prevents access to control bleeding</a:t>
            </a:r>
            <a:endParaRPr lang="en-AU">
              <a:solidFill>
                <a:srgbClr val="FFFFFF"/>
              </a:solidFill>
            </a:endParaRPr>
          </a:p>
          <a:p>
            <a:r>
              <a:rPr lang="en-US">
                <a:solidFill>
                  <a:srgbClr val="FFFFFF"/>
                </a:solidFill>
              </a:rPr>
              <a:t>4. there is danger of fire.</a:t>
            </a:r>
            <a:endParaRPr lang="en-AU">
              <a:solidFill>
                <a:srgbClr val="FFFFFF"/>
              </a:solidFill>
            </a:endParaRPr>
          </a:p>
          <a:p>
            <a:endParaRPr lang="en-US">
              <a:solidFill>
                <a:srgbClr val="FFFFFF"/>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24580" name="Picture 4"/>
          <p:cNvPicPr>
            <a:picLocks noChangeAspect="1"/>
          </p:cNvPicPr>
          <p:nvPr/>
        </p:nvPicPr>
        <p:blipFill>
          <a:blip r:embed="rId2"/>
          <a:srcRect/>
          <a:stretch>
            <a:fillRect/>
          </a:stretch>
        </p:blipFill>
        <p:spPr bwMode="auto">
          <a:xfrm>
            <a:off x="1714500" y="2667000"/>
            <a:ext cx="5715000" cy="3263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WATER ENVIRONMENTS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5354637"/>
          </a:xfrm>
          <a:prstGeom prst="rect">
            <a:avLst/>
          </a:prstGeom>
          <a:noFill/>
          <a:ln w="9525">
            <a:noFill/>
            <a:miter lim="800000"/>
            <a:headEnd/>
            <a:tailEnd/>
          </a:ln>
        </p:spPr>
        <p:txBody>
          <a:bodyPr>
            <a:spAutoFit/>
          </a:bodyPr>
          <a:lstStyle/>
          <a:p>
            <a:r>
              <a:rPr lang="en-US">
                <a:solidFill>
                  <a:schemeClr val="bg1"/>
                </a:solidFill>
              </a:rPr>
              <a:t>The water environment can disguise particular problems. </a:t>
            </a:r>
            <a:r>
              <a:rPr lang="en-US" b="1">
                <a:solidFill>
                  <a:srgbClr val="FF6600"/>
                </a:solidFill>
              </a:rPr>
              <a:t>The rescuer must be aware of:</a:t>
            </a:r>
            <a:endParaRPr lang="en-AU" b="1">
              <a:solidFill>
                <a:srgbClr val="FF6600"/>
              </a:solidFill>
            </a:endParaRPr>
          </a:p>
          <a:p>
            <a:r>
              <a:rPr lang="en-US">
                <a:solidFill>
                  <a:schemeClr val="bg1"/>
                </a:solidFill>
              </a:rPr>
              <a:t>their own physical limitations, such as:</a:t>
            </a:r>
            <a:endParaRPr lang="en-AU">
              <a:solidFill>
                <a:schemeClr val="bg1"/>
              </a:solidFill>
            </a:endParaRPr>
          </a:p>
          <a:p>
            <a:r>
              <a:rPr lang="en-US">
                <a:solidFill>
                  <a:schemeClr val="bg1"/>
                </a:solidFill>
              </a:rPr>
              <a:t>• their ability to swim</a:t>
            </a:r>
            <a:endParaRPr lang="en-AU">
              <a:solidFill>
                <a:schemeClr val="bg1"/>
              </a:solidFill>
            </a:endParaRPr>
          </a:p>
          <a:p>
            <a:r>
              <a:rPr lang="en-US">
                <a:solidFill>
                  <a:schemeClr val="bg1"/>
                </a:solidFill>
              </a:rPr>
              <a:t>• the desperation of a drowning person and their potential to cause difficulty to the rescuer</a:t>
            </a:r>
            <a:endParaRPr lang="en-AU">
              <a:solidFill>
                <a:schemeClr val="bg1"/>
              </a:solidFill>
            </a:endParaRPr>
          </a:p>
          <a:p>
            <a:r>
              <a:rPr lang="en-US">
                <a:solidFill>
                  <a:schemeClr val="bg1"/>
                </a:solidFill>
              </a:rPr>
              <a:t>• hazardous objects under the water and not visible to the observer</a:t>
            </a:r>
            <a:endParaRPr lang="en-AU">
              <a:solidFill>
                <a:schemeClr val="bg1"/>
              </a:solidFill>
            </a:endParaRPr>
          </a:p>
          <a:p>
            <a:r>
              <a:rPr lang="en-US">
                <a:solidFill>
                  <a:schemeClr val="bg1"/>
                </a:solidFill>
              </a:rPr>
              <a:t>• dangerous rips and currents</a:t>
            </a:r>
            <a:endParaRPr lang="en-AU">
              <a:solidFill>
                <a:schemeClr val="bg1"/>
              </a:solidFill>
            </a:endParaRPr>
          </a:p>
          <a:p>
            <a:r>
              <a:rPr lang="en-US">
                <a:solidFill>
                  <a:schemeClr val="bg1"/>
                </a:solidFill>
              </a:rPr>
              <a:t>• changes in weather conditions</a:t>
            </a:r>
            <a:endParaRPr lang="en-AU">
              <a:solidFill>
                <a:schemeClr val="bg1"/>
              </a:solidFill>
            </a:endParaRPr>
          </a:p>
          <a:p>
            <a:r>
              <a:rPr lang="en-US">
                <a:solidFill>
                  <a:schemeClr val="bg1"/>
                </a:solidFill>
              </a:rPr>
              <a:t>• water temperature.</a:t>
            </a:r>
            <a:endParaRPr lang="en-AU">
              <a:solidFill>
                <a:schemeClr val="bg1"/>
              </a:solidFill>
            </a:endParaRPr>
          </a:p>
          <a:p>
            <a:r>
              <a:rPr lang="en-US">
                <a:solidFill>
                  <a:schemeClr val="bg1"/>
                </a:solidFill>
              </a:rPr>
              <a:t> </a:t>
            </a:r>
            <a:endParaRPr lang="en-AU">
              <a:solidFill>
                <a:schemeClr val="bg1"/>
              </a:solidFill>
            </a:endParaRPr>
          </a:p>
          <a:p>
            <a:r>
              <a:rPr lang="en-US" b="1">
                <a:solidFill>
                  <a:srgbClr val="36FF29"/>
                </a:solidFill>
              </a:rPr>
              <a:t>Protective strategies that need to be used include</a:t>
            </a:r>
            <a:endParaRPr lang="en-AU" b="1">
              <a:solidFill>
                <a:srgbClr val="36FF29"/>
              </a:solidFill>
            </a:endParaRPr>
          </a:p>
          <a:p>
            <a:r>
              <a:rPr lang="en-US">
                <a:solidFill>
                  <a:schemeClr val="bg1"/>
                </a:solidFill>
              </a:rPr>
              <a:t>• sending for help immediately</a:t>
            </a:r>
            <a:endParaRPr lang="en-AU">
              <a:solidFill>
                <a:schemeClr val="bg1"/>
              </a:solidFill>
            </a:endParaRPr>
          </a:p>
          <a:p>
            <a:r>
              <a:rPr lang="en-US">
                <a:solidFill>
                  <a:schemeClr val="bg1"/>
                </a:solidFill>
              </a:rPr>
              <a:t>• not placing yourself at risk if you are not sure that you can perform the rescue safely</a:t>
            </a:r>
            <a:endParaRPr lang="en-AU">
              <a:solidFill>
                <a:schemeClr val="bg1"/>
              </a:solidFill>
            </a:endParaRPr>
          </a:p>
          <a:p>
            <a:r>
              <a:rPr lang="en-US">
                <a:solidFill>
                  <a:schemeClr val="bg1"/>
                </a:solidFill>
              </a:rPr>
              <a:t>• using ropes, branches and flotation devices where possible</a:t>
            </a:r>
            <a:endParaRPr lang="en-AU">
              <a:solidFill>
                <a:schemeClr val="bg1"/>
              </a:solidFill>
            </a:endParaRPr>
          </a:p>
          <a:p>
            <a:r>
              <a:rPr lang="en-US">
                <a:solidFill>
                  <a:schemeClr val="bg1"/>
                </a:solidFill>
              </a:rPr>
              <a:t>• entering unknown waters carefully.</a:t>
            </a:r>
            <a:endParaRPr lang="en-AU">
              <a:solidFill>
                <a:schemeClr val="bg1"/>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ELECTRICITY</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5354637"/>
          </a:xfrm>
          <a:prstGeom prst="rect">
            <a:avLst/>
          </a:prstGeom>
          <a:noFill/>
          <a:ln w="9525">
            <a:noFill/>
            <a:miter lim="800000"/>
            <a:headEnd/>
            <a:tailEnd/>
          </a:ln>
        </p:spPr>
        <p:txBody>
          <a:bodyPr>
            <a:spAutoFit/>
          </a:bodyPr>
          <a:lstStyle/>
          <a:p>
            <a:r>
              <a:rPr lang="en-US">
                <a:solidFill>
                  <a:schemeClr val="bg1"/>
                </a:solidFill>
              </a:rPr>
              <a:t>Electricity has an immense potential for danger because it is not visible. We know it is in electrical wires. When the wires are exposed through circumstances such as frayed or cut electrical insulation or fallen power lines, electricity is conducted through any metallic material that is in contact with the wires. By touching the conducting material, such as a car body, electrocution occurs. The voltage in most wires is sufficient to cause severe burns and instant death.</a:t>
            </a:r>
            <a:endParaRPr lang="en-AU">
              <a:solidFill>
                <a:schemeClr val="bg1"/>
              </a:solidFill>
            </a:endParaRPr>
          </a:p>
          <a:p>
            <a:r>
              <a:rPr lang="en-US">
                <a:solidFill>
                  <a:schemeClr val="bg1"/>
                </a:solidFill>
              </a:rPr>
              <a:t> </a:t>
            </a:r>
            <a:endParaRPr lang="en-AU">
              <a:solidFill>
                <a:schemeClr val="bg1"/>
              </a:solidFill>
            </a:endParaRPr>
          </a:p>
          <a:p>
            <a:r>
              <a:rPr lang="en-US" b="1">
                <a:solidFill>
                  <a:srgbClr val="FF6600"/>
                </a:solidFill>
              </a:rPr>
              <a:t>The rescuer needs to:</a:t>
            </a:r>
            <a:endParaRPr lang="en-AU" b="1">
              <a:solidFill>
                <a:srgbClr val="FF6600"/>
              </a:solidFill>
            </a:endParaRPr>
          </a:p>
          <a:p>
            <a:r>
              <a:rPr lang="en-US">
                <a:solidFill>
                  <a:schemeClr val="bg1"/>
                </a:solidFill>
              </a:rPr>
              <a:t>• be aware of the deadly nature of electricity and how it is conducted</a:t>
            </a:r>
            <a:endParaRPr lang="en-AU">
              <a:solidFill>
                <a:schemeClr val="bg1"/>
              </a:solidFill>
            </a:endParaRPr>
          </a:p>
          <a:p>
            <a:r>
              <a:rPr lang="en-US">
                <a:solidFill>
                  <a:schemeClr val="bg1"/>
                </a:solidFill>
              </a:rPr>
              <a:t>• examine the situation and assess the potential for harm.</a:t>
            </a:r>
            <a:endParaRPr lang="en-AU">
              <a:solidFill>
                <a:schemeClr val="bg1"/>
              </a:solidFill>
            </a:endParaRPr>
          </a:p>
          <a:p>
            <a:r>
              <a:rPr lang="en-US">
                <a:solidFill>
                  <a:schemeClr val="bg1"/>
                </a:solidFill>
              </a:rPr>
              <a:t> </a:t>
            </a:r>
            <a:endParaRPr lang="en-AU">
              <a:solidFill>
                <a:schemeClr val="bg1"/>
              </a:solidFill>
            </a:endParaRPr>
          </a:p>
          <a:p>
            <a:r>
              <a:rPr lang="en-US" b="1">
                <a:solidFill>
                  <a:srgbClr val="36FF29"/>
                </a:solidFill>
              </a:rPr>
              <a:t>Protective strategies include</a:t>
            </a:r>
            <a:endParaRPr lang="en-AU" b="1">
              <a:solidFill>
                <a:srgbClr val="36FF29"/>
              </a:solidFill>
            </a:endParaRPr>
          </a:p>
          <a:p>
            <a:r>
              <a:rPr lang="en-US">
                <a:solidFill>
                  <a:schemeClr val="bg1"/>
                </a:solidFill>
              </a:rPr>
              <a:t>• not touching cars or objects that are in contact with fallen power lines</a:t>
            </a:r>
            <a:endParaRPr lang="en-AU">
              <a:solidFill>
                <a:schemeClr val="bg1"/>
              </a:solidFill>
            </a:endParaRPr>
          </a:p>
          <a:p>
            <a:r>
              <a:rPr lang="en-US">
                <a:solidFill>
                  <a:schemeClr val="bg1"/>
                </a:solidFill>
              </a:rPr>
              <a:t>• turning the power off at the source (light switch or main switch) in the case of a domestic accident</a:t>
            </a:r>
            <a:endParaRPr lang="en-AU">
              <a:solidFill>
                <a:schemeClr val="bg1"/>
              </a:solidFill>
            </a:endParaRPr>
          </a:p>
          <a:p>
            <a:r>
              <a:rPr lang="en-US">
                <a:solidFill>
                  <a:schemeClr val="bg1"/>
                </a:solidFill>
              </a:rPr>
              <a:t>• removing live power cords with nonconducting material such as a stick if the power cannot be turned off immediately.</a:t>
            </a:r>
            <a:endParaRPr lang="en-AU">
              <a:solidFill>
                <a:schemeClr val="bg1"/>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Infection control &amp; protection</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5354637"/>
          </a:xfrm>
          <a:prstGeom prst="rect">
            <a:avLst/>
          </a:prstGeom>
          <a:noFill/>
          <a:ln w="9525">
            <a:noFill/>
            <a:miter lim="800000"/>
            <a:headEnd/>
            <a:tailEnd/>
          </a:ln>
        </p:spPr>
        <p:txBody>
          <a:bodyPr>
            <a:spAutoFit/>
          </a:bodyPr>
          <a:lstStyle/>
          <a:p>
            <a:r>
              <a:rPr lang="en-US">
                <a:solidFill>
                  <a:schemeClr val="bg1"/>
                </a:solidFill>
              </a:rPr>
              <a:t>There is a risk of cross-infection (passing infection from one person to another) when administering first aid. This is particularly so when giving CPR or managing wounds. Illnesses that can be transferred include:</a:t>
            </a:r>
            <a:endParaRPr lang="en-AU">
              <a:solidFill>
                <a:schemeClr val="bg1"/>
              </a:solidFill>
            </a:endParaRPr>
          </a:p>
          <a:p>
            <a:r>
              <a:rPr lang="en-US">
                <a:solidFill>
                  <a:schemeClr val="bg1"/>
                </a:solidFill>
              </a:rPr>
              <a:t>• colds and influenza</a:t>
            </a:r>
            <a:endParaRPr lang="en-AU">
              <a:solidFill>
                <a:schemeClr val="bg1"/>
              </a:solidFill>
            </a:endParaRPr>
          </a:p>
          <a:p>
            <a:r>
              <a:rPr lang="en-US">
                <a:solidFill>
                  <a:schemeClr val="bg1"/>
                </a:solidFill>
              </a:rPr>
              <a:t>• HIV/AIDS</a:t>
            </a:r>
            <a:endParaRPr lang="en-AU">
              <a:solidFill>
                <a:schemeClr val="bg1"/>
              </a:solidFill>
            </a:endParaRPr>
          </a:p>
          <a:p>
            <a:r>
              <a:rPr lang="en-US">
                <a:solidFill>
                  <a:schemeClr val="bg1"/>
                </a:solidFill>
              </a:rPr>
              <a:t>• glandular fever</a:t>
            </a:r>
            <a:endParaRPr lang="en-AU">
              <a:solidFill>
                <a:schemeClr val="bg1"/>
              </a:solidFill>
            </a:endParaRPr>
          </a:p>
          <a:p>
            <a:r>
              <a:rPr lang="en-US">
                <a:solidFill>
                  <a:schemeClr val="bg1"/>
                </a:solidFill>
              </a:rPr>
              <a:t>• measles</a:t>
            </a:r>
            <a:endParaRPr lang="en-AU">
              <a:solidFill>
                <a:schemeClr val="bg1"/>
              </a:solidFill>
            </a:endParaRPr>
          </a:p>
          <a:p>
            <a:r>
              <a:rPr lang="en-US">
                <a:solidFill>
                  <a:schemeClr val="bg1"/>
                </a:solidFill>
              </a:rPr>
              <a:t>• chickenpox</a:t>
            </a:r>
            <a:endParaRPr lang="en-AU">
              <a:solidFill>
                <a:schemeClr val="bg1"/>
              </a:solidFill>
            </a:endParaRPr>
          </a:p>
          <a:p>
            <a:r>
              <a:rPr lang="en-US">
                <a:solidFill>
                  <a:schemeClr val="bg1"/>
                </a:solidFill>
              </a:rPr>
              <a:t>• mumps</a:t>
            </a:r>
            <a:endParaRPr lang="en-AU">
              <a:solidFill>
                <a:schemeClr val="bg1"/>
              </a:solidFill>
            </a:endParaRPr>
          </a:p>
          <a:p>
            <a:r>
              <a:rPr lang="en-US">
                <a:solidFill>
                  <a:schemeClr val="bg1"/>
                </a:solidFill>
              </a:rPr>
              <a:t>• herpes</a:t>
            </a:r>
            <a:endParaRPr lang="en-AU">
              <a:solidFill>
                <a:schemeClr val="bg1"/>
              </a:solidFill>
            </a:endParaRPr>
          </a:p>
          <a:p>
            <a:r>
              <a:rPr lang="en-US">
                <a:solidFill>
                  <a:schemeClr val="bg1"/>
                </a:solidFill>
              </a:rPr>
              <a:t>• hepatitis.</a:t>
            </a:r>
            <a:endParaRPr lang="en-AU">
              <a:solidFill>
                <a:schemeClr val="bg1"/>
              </a:solidFill>
            </a:endParaRPr>
          </a:p>
          <a:p>
            <a:r>
              <a:rPr lang="en-US">
                <a:solidFill>
                  <a:schemeClr val="bg1"/>
                </a:solidFill>
              </a:rPr>
              <a:t>Administration of first aid requires that measures be taken to avoid transmission of infection under any circumstances. The first aider must use hygienic practices and create a barrier so that the infection cannot pass from one person to another. </a:t>
            </a:r>
          </a:p>
          <a:p>
            <a:endParaRPr lang="en-US">
              <a:solidFill>
                <a:schemeClr val="bg1"/>
              </a:solidFill>
            </a:endParaRPr>
          </a:p>
          <a:p>
            <a:r>
              <a:rPr lang="en-US">
                <a:solidFill>
                  <a:schemeClr val="bg1"/>
                </a:solidFill>
              </a:rPr>
              <a:t>The situations that cause most concern are in relation to HIV/AIDS infection and blood-borne viruses such as hepatitis B and C.</a:t>
            </a:r>
            <a:endParaRPr lang="en-AU">
              <a:solidFill>
                <a:schemeClr val="bg1"/>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HIV/AIDS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4246562"/>
          </a:xfrm>
          <a:prstGeom prst="rect">
            <a:avLst/>
          </a:prstGeom>
          <a:noFill/>
          <a:ln w="9525">
            <a:noFill/>
            <a:miter lim="800000"/>
            <a:headEnd/>
            <a:tailEnd/>
          </a:ln>
        </p:spPr>
        <p:txBody>
          <a:bodyPr>
            <a:spAutoFit/>
          </a:bodyPr>
          <a:lstStyle/>
          <a:p>
            <a:r>
              <a:rPr lang="en-US">
                <a:solidFill>
                  <a:srgbClr val="FFFFFF"/>
                </a:solidFill>
              </a:rPr>
              <a:t>The HIV virus (human immunodeficiency virus) that causes AIDS can be transmitted only through the exchange of blood and, in some cases, body fluids, from an infected to a non-infected person.</a:t>
            </a:r>
          </a:p>
          <a:p>
            <a:r>
              <a:rPr lang="en-US">
                <a:solidFill>
                  <a:srgbClr val="FFFFFF"/>
                </a:solidFill>
              </a:rPr>
              <a:t> </a:t>
            </a:r>
            <a:endParaRPr lang="en-AU">
              <a:solidFill>
                <a:srgbClr val="FFFFFF"/>
              </a:solidFill>
            </a:endParaRPr>
          </a:p>
          <a:p>
            <a:r>
              <a:rPr lang="en-US">
                <a:solidFill>
                  <a:srgbClr val="FFFFFF"/>
                </a:solidFill>
              </a:rPr>
              <a:t>Highest concentrations of the HIV virus are in blood. To pass the virus from one person to another during first aid, both the casualty and the rescuer need to have cuts or wounds that are open and the blood of the infected person needs to mix with the blood of the non-infected person. This situation, </a:t>
            </a:r>
            <a:r>
              <a:rPr lang="en-US">
                <a:solidFill>
                  <a:srgbClr val="FF6600"/>
                </a:solidFill>
              </a:rPr>
              <a:t>although possible, is highly unlikely. </a:t>
            </a:r>
            <a:r>
              <a:rPr lang="en-US">
                <a:solidFill>
                  <a:srgbClr val="FFFFFF"/>
                </a:solidFill>
              </a:rPr>
              <a:t>It is important to realise that this type of infection must pass from the bloodstream of one person and into the bloodstream of another for transmission to take place. Although HIV exists in saliva, the quantity exchanged during CPR would not be sufficient for effective transmission and, in any case, the virus would be destroyed by the stomach juices.</a:t>
            </a:r>
            <a:endParaRPr lang="en-AU">
              <a:solidFill>
                <a:srgbClr val="FFFFFF"/>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28676" name="Picture 4" descr="C:\Program Files\Microsoft Office\Media\CntCD1\ClipArt7\j0339210.wmf"/>
          <p:cNvPicPr>
            <a:picLocks noChangeAspect="1" noChangeArrowheads="1"/>
          </p:cNvPicPr>
          <p:nvPr/>
        </p:nvPicPr>
        <p:blipFill>
          <a:blip r:embed="rId2"/>
          <a:srcRect/>
          <a:stretch>
            <a:fillRect/>
          </a:stretch>
        </p:blipFill>
        <p:spPr bwMode="auto">
          <a:xfrm>
            <a:off x="3779838" y="4437063"/>
            <a:ext cx="1406525" cy="1406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HIV/AIDS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3694112"/>
          </a:xfrm>
          <a:prstGeom prst="rect">
            <a:avLst/>
          </a:prstGeom>
          <a:noFill/>
          <a:ln w="9525">
            <a:noFill/>
            <a:miter lim="800000"/>
            <a:headEnd/>
            <a:tailEnd/>
          </a:ln>
        </p:spPr>
        <p:txBody>
          <a:bodyPr>
            <a:spAutoFit/>
          </a:bodyPr>
          <a:lstStyle/>
          <a:p>
            <a:r>
              <a:rPr lang="en-US">
                <a:solidFill>
                  <a:srgbClr val="FFFFFF"/>
                </a:solidFill>
              </a:rPr>
              <a:t>To prevent transmission, the first aider needs to implement appropriate management strategies that prevent any possibility of viral transfer. The simplest way is to assume that every casualty is infected and take the following precautions:</a:t>
            </a:r>
          </a:p>
          <a:p>
            <a:endParaRPr lang="en-AU">
              <a:solidFill>
                <a:srgbClr val="FFFFFF"/>
              </a:solidFill>
            </a:endParaRPr>
          </a:p>
          <a:p>
            <a:pPr>
              <a:buFont typeface="Arial" charset="0"/>
              <a:buChar char="•"/>
            </a:pPr>
            <a:r>
              <a:rPr lang="en-US" b="1">
                <a:solidFill>
                  <a:srgbClr val="36FF29"/>
                </a:solidFill>
              </a:rPr>
              <a:t>use disposable plastic gloves</a:t>
            </a:r>
            <a:endParaRPr lang="en-AU" b="1">
              <a:solidFill>
                <a:srgbClr val="36FF29"/>
              </a:solidFill>
            </a:endParaRPr>
          </a:p>
          <a:p>
            <a:pPr>
              <a:buFont typeface="Arial" charset="0"/>
              <a:buChar char="•"/>
            </a:pPr>
            <a:r>
              <a:rPr lang="en-US" b="1">
                <a:solidFill>
                  <a:srgbClr val="36FF29"/>
                </a:solidFill>
              </a:rPr>
              <a:t>cover sores, grazes, cuts, abrasions or incisions of any nature that exposes anyone’s blood</a:t>
            </a:r>
            <a:endParaRPr lang="en-AU" b="1">
              <a:solidFill>
                <a:srgbClr val="36FF29"/>
              </a:solidFill>
            </a:endParaRPr>
          </a:p>
          <a:p>
            <a:pPr>
              <a:buFont typeface="Arial" charset="0"/>
              <a:buChar char="•"/>
            </a:pPr>
            <a:r>
              <a:rPr lang="en-US" b="1">
                <a:solidFill>
                  <a:srgbClr val="36FF29"/>
                </a:solidFill>
              </a:rPr>
              <a:t>cover the face of an unconscious person with a face • mask before administering CPR</a:t>
            </a:r>
            <a:endParaRPr lang="en-AU" b="1">
              <a:solidFill>
                <a:srgbClr val="36FF29"/>
              </a:solidFill>
            </a:endParaRPr>
          </a:p>
          <a:p>
            <a:pPr>
              <a:buFont typeface="Arial" charset="0"/>
              <a:buChar char="•"/>
            </a:pPr>
            <a:r>
              <a:rPr lang="en-US" b="1">
                <a:solidFill>
                  <a:srgbClr val="36FF29"/>
                </a:solidFill>
              </a:rPr>
              <a:t>wash hands and any surfaces of the body that have made contact with the casualty with soap and warm water as soon as possible following treatment.</a:t>
            </a:r>
            <a:endParaRPr lang="en-AU" b="1">
              <a:solidFill>
                <a:srgbClr val="36FF29"/>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29700" name="Picture 4" descr="C:\Program Files\Microsoft Office\Media\CntCD1\ClipArt5\j0287166.wmf"/>
          <p:cNvPicPr>
            <a:picLocks noChangeAspect="1" noChangeArrowheads="1"/>
          </p:cNvPicPr>
          <p:nvPr/>
        </p:nvPicPr>
        <p:blipFill>
          <a:blip r:embed="rId2"/>
          <a:srcRect/>
          <a:stretch>
            <a:fillRect/>
          </a:stretch>
        </p:blipFill>
        <p:spPr bwMode="auto">
          <a:xfrm>
            <a:off x="3398838" y="3933825"/>
            <a:ext cx="2346325" cy="25161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ACTIVITY: SAFETY FIRST </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1754187"/>
          </a:xfrm>
          <a:prstGeom prst="rect">
            <a:avLst/>
          </a:prstGeom>
          <a:noFill/>
          <a:ln w="9525">
            <a:noFill/>
            <a:miter lim="800000"/>
            <a:headEnd/>
            <a:tailEnd/>
          </a:ln>
        </p:spPr>
        <p:txBody>
          <a:bodyPr>
            <a:spAutoFit/>
          </a:bodyPr>
          <a:lstStyle/>
          <a:p>
            <a:r>
              <a:rPr lang="en-AU">
                <a:solidFill>
                  <a:srgbClr val="36FF29"/>
                </a:solidFill>
              </a:rPr>
              <a:t>Research</a:t>
            </a:r>
            <a:r>
              <a:rPr lang="en-AU" b="1">
                <a:solidFill>
                  <a:srgbClr val="FFFFFF"/>
                </a:solidFill>
              </a:rPr>
              <a:t> the following illnesses, describe illness and devise a safety action plan for treating casualties to prevent cross-infection.</a:t>
            </a:r>
          </a:p>
          <a:p>
            <a:endParaRPr lang="en-AU" b="1">
              <a:solidFill>
                <a:srgbClr val="FFFFFF"/>
              </a:solidFill>
            </a:endParaRPr>
          </a:p>
          <a:p>
            <a:r>
              <a:rPr lang="en-AU" b="1">
                <a:solidFill>
                  <a:srgbClr val="FFFFFF"/>
                </a:solidFill>
              </a:rPr>
              <a:t> </a:t>
            </a:r>
            <a:endParaRPr lang="en-AU" b="1">
              <a:solidFill>
                <a:srgbClr val="36FF29"/>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graphicFrame>
        <p:nvGraphicFramePr>
          <p:cNvPr id="5" name="Table 4"/>
          <p:cNvGraphicFramePr>
            <a:graphicFrameLocks noGrp="1"/>
          </p:cNvGraphicFramePr>
          <p:nvPr/>
        </p:nvGraphicFramePr>
        <p:xfrm>
          <a:off x="381000" y="1524000"/>
          <a:ext cx="8458200" cy="5029200"/>
        </p:xfrm>
        <a:graphic>
          <a:graphicData uri="http://schemas.openxmlformats.org/drawingml/2006/table">
            <a:tbl>
              <a:tblPr/>
              <a:tblGrid>
                <a:gridCol w="2819400"/>
                <a:gridCol w="2819400"/>
                <a:gridCol w="2819400"/>
              </a:tblGrid>
              <a:tr h="125730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6600"/>
                        </a:solidFill>
                        <a:effectLst/>
                        <a:latin typeface="Calibri" pitchFamily="-111" charset="0"/>
                        <a:ea typeface="ＭＳ Ｐゴシック" pitchFamily="-111"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Calibri" pitchFamily="-111" charset="0"/>
                          <a:ea typeface="ＭＳ Ｐゴシック" pitchFamily="-111" charset="-128"/>
                        </a:rPr>
                        <a:t>Illness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6600"/>
                        </a:solidFill>
                        <a:effectLst/>
                        <a:latin typeface="Calibri" pitchFamily="-111" charset="0"/>
                        <a:ea typeface="ＭＳ Ｐゴシック" pitchFamily="-111"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Calibri" pitchFamily="-111" charset="0"/>
                          <a:ea typeface="ＭＳ Ｐゴシック" pitchFamily="-111" charset="-128"/>
                        </a:rPr>
                        <a:t>Short description of illness &amp; risk factors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6600"/>
                        </a:solidFill>
                        <a:effectLst/>
                        <a:latin typeface="Calibri" pitchFamily="-111" charset="0"/>
                        <a:ea typeface="ＭＳ Ｐゴシック" pitchFamily="-111"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6600"/>
                          </a:solidFill>
                          <a:effectLst/>
                          <a:latin typeface="Calibri" pitchFamily="-111" charset="0"/>
                          <a:ea typeface="ＭＳ Ｐゴシック" pitchFamily="-111" charset="-128"/>
                        </a:rPr>
                        <a:t>Safety plan for treatment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1257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bg1"/>
                          </a:solidFill>
                          <a:effectLst/>
                          <a:latin typeface="Calibri" pitchFamily="-111" charset="0"/>
                          <a:ea typeface="ＭＳ Ｐゴシック" pitchFamily="-111" charset="-128"/>
                        </a:rPr>
                        <a:t>Hepatitis B &amp; 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257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111" charset="0"/>
                          <a:ea typeface="ＭＳ Ｐゴシック" pitchFamily="-111" charset="-128"/>
                        </a:rPr>
                        <a:t>Glandular Fever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1257300">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FFFF"/>
                          </a:solidFill>
                          <a:effectLst/>
                          <a:latin typeface="Calibri" pitchFamily="-111" charset="0"/>
                          <a:ea typeface="ＭＳ Ｐゴシック" pitchFamily="-111" charset="-128"/>
                        </a:rPr>
                        <a:t>Measles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rgbClr val="000000"/>
                        </a:solidFill>
                        <a:effectLst/>
                        <a:latin typeface="Calibri" pitchFamily="-111" charset="0"/>
                        <a:ea typeface="ＭＳ Ｐゴシック" pitchFamily="-111"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Legal &amp; Moral obligations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5908675"/>
          </a:xfrm>
          <a:prstGeom prst="rect">
            <a:avLst/>
          </a:prstGeom>
          <a:noFill/>
          <a:ln w="9525">
            <a:noFill/>
            <a:miter lim="800000"/>
            <a:headEnd/>
            <a:tailEnd/>
          </a:ln>
        </p:spPr>
        <p:txBody>
          <a:bodyPr>
            <a:spAutoFit/>
          </a:bodyPr>
          <a:lstStyle/>
          <a:p>
            <a:r>
              <a:rPr lang="en-US">
                <a:solidFill>
                  <a:schemeClr val="bg1"/>
                </a:solidFill>
              </a:rPr>
              <a:t>The legal implications of providing emergency care are often a cause of concern for many people. According to the Royal Life Saving Society Australia (RLSSA) (op. cit., p. 11), a first aider could be expected to:</a:t>
            </a:r>
          </a:p>
          <a:p>
            <a:endParaRPr lang="en-AU">
              <a:solidFill>
                <a:schemeClr val="bg1"/>
              </a:solidFill>
            </a:endParaRPr>
          </a:p>
          <a:p>
            <a:r>
              <a:rPr lang="en-US">
                <a:solidFill>
                  <a:schemeClr val="bg1"/>
                </a:solidFill>
              </a:rPr>
              <a:t>• use reasonable care in assessing the priorities of the situation based on their</a:t>
            </a:r>
            <a:endParaRPr lang="en-AU">
              <a:solidFill>
                <a:schemeClr val="bg1"/>
              </a:solidFill>
            </a:endParaRPr>
          </a:p>
          <a:p>
            <a:r>
              <a:rPr lang="en-US">
                <a:solidFill>
                  <a:schemeClr val="bg1"/>
                </a:solidFill>
              </a:rPr>
              <a:t>level of training</a:t>
            </a:r>
            <a:endParaRPr lang="en-AU">
              <a:solidFill>
                <a:schemeClr val="bg1"/>
              </a:solidFill>
            </a:endParaRPr>
          </a:p>
          <a:p>
            <a:r>
              <a:rPr lang="en-US">
                <a:solidFill>
                  <a:schemeClr val="bg1"/>
                </a:solidFill>
              </a:rPr>
              <a:t>• take steps to call for further medical assistance</a:t>
            </a:r>
            <a:endParaRPr lang="en-AU">
              <a:solidFill>
                <a:schemeClr val="bg1"/>
              </a:solidFill>
            </a:endParaRPr>
          </a:p>
          <a:p>
            <a:r>
              <a:rPr lang="en-US">
                <a:solidFill>
                  <a:schemeClr val="bg1"/>
                </a:solidFill>
              </a:rPr>
              <a:t>• keep the casualty stabilised until medical assistance arrives</a:t>
            </a:r>
            <a:endParaRPr lang="en-AU">
              <a:solidFill>
                <a:schemeClr val="bg1"/>
              </a:solidFill>
            </a:endParaRPr>
          </a:p>
          <a:p>
            <a:r>
              <a:rPr lang="en-US">
                <a:solidFill>
                  <a:schemeClr val="bg1"/>
                </a:solidFill>
              </a:rPr>
              <a:t>• follow established treatment and management protocols</a:t>
            </a:r>
            <a:endParaRPr lang="en-AU">
              <a:solidFill>
                <a:schemeClr val="bg1"/>
              </a:solidFill>
            </a:endParaRPr>
          </a:p>
          <a:p>
            <a:r>
              <a:rPr lang="en-US">
                <a:solidFill>
                  <a:schemeClr val="bg1"/>
                </a:solidFill>
              </a:rPr>
              <a:t>• not misrepresent themselves or take unnecessary risks.</a:t>
            </a:r>
            <a:endParaRPr lang="en-AU">
              <a:solidFill>
                <a:schemeClr val="bg1"/>
              </a:solidFill>
            </a:endParaRPr>
          </a:p>
          <a:p>
            <a:r>
              <a:rPr lang="en-US">
                <a:solidFill>
                  <a:schemeClr val="bg1"/>
                </a:solidFill>
              </a:rPr>
              <a:t> </a:t>
            </a:r>
            <a:endParaRPr lang="en-AU">
              <a:solidFill>
                <a:schemeClr val="bg1"/>
              </a:solidFill>
            </a:endParaRPr>
          </a:p>
          <a:p>
            <a:r>
              <a:rPr lang="en-US">
                <a:solidFill>
                  <a:schemeClr val="bg1"/>
                </a:solidFill>
              </a:rPr>
              <a:t>The RLSSA further suggests that each individual needs </a:t>
            </a:r>
            <a:r>
              <a:rPr lang="en-US" b="1">
                <a:solidFill>
                  <a:srgbClr val="36FF29"/>
                </a:solidFill>
              </a:rPr>
              <a:t>to use commonsense and act in accordance with their level of training</a:t>
            </a:r>
            <a:r>
              <a:rPr lang="en-US">
                <a:solidFill>
                  <a:schemeClr val="bg1"/>
                </a:solidFill>
              </a:rPr>
              <a:t> should situations requiring first aid arise.</a:t>
            </a:r>
          </a:p>
          <a:p>
            <a:endParaRPr lang="en-US">
              <a:solidFill>
                <a:schemeClr val="bg1"/>
              </a:solidFill>
            </a:endParaRPr>
          </a:p>
          <a:p>
            <a:r>
              <a:rPr lang="en-US">
                <a:solidFill>
                  <a:schemeClr val="bg1"/>
                </a:solidFill>
              </a:rPr>
              <a:t>Even though you may be saving someone’s life, as a first aider you could be sued in court or questioned over your </a:t>
            </a:r>
            <a:r>
              <a:rPr lang="en-US">
                <a:solidFill>
                  <a:srgbClr val="36FF29"/>
                </a:solidFill>
              </a:rPr>
              <a:t>duty of care </a:t>
            </a:r>
            <a:r>
              <a:rPr lang="en-US">
                <a:solidFill>
                  <a:schemeClr val="bg1"/>
                </a:solidFill>
              </a:rPr>
              <a:t>to a patient.</a:t>
            </a:r>
            <a:endParaRPr lang="en-AU">
              <a:solidFill>
                <a:schemeClr val="bg1"/>
              </a:solidFill>
            </a:endParaRPr>
          </a:p>
          <a:p>
            <a:endParaRPr lang="en-AU" b="1">
              <a:solidFill>
                <a:srgbClr val="FFFFFF"/>
              </a:solidFill>
            </a:endParaRPr>
          </a:p>
          <a:p>
            <a:r>
              <a:rPr lang="en-AU" b="1">
                <a:solidFill>
                  <a:srgbClr val="FFFFFF"/>
                </a:solidFill>
              </a:rPr>
              <a:t> </a:t>
            </a:r>
            <a:endParaRPr lang="en-AU" b="1">
              <a:solidFill>
                <a:srgbClr val="36FF29"/>
              </a:solidFill>
            </a:endParaRP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31748" name="Picture 4" descr="C:\Program Files\Microsoft Office\Media\CntCD1\ClipArt5\j0286865.wmf"/>
          <p:cNvPicPr>
            <a:picLocks noChangeAspect="1" noChangeArrowheads="1"/>
          </p:cNvPicPr>
          <p:nvPr/>
        </p:nvPicPr>
        <p:blipFill>
          <a:blip r:embed="rId2"/>
          <a:srcRect/>
          <a:stretch>
            <a:fillRect/>
          </a:stretch>
        </p:blipFill>
        <p:spPr bwMode="auto">
          <a:xfrm>
            <a:off x="6516688" y="5233988"/>
            <a:ext cx="1651000" cy="16240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076_exampl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p:nvSpPr>
        <p:spPr>
          <a:xfrm>
            <a:off x="304800" y="67270"/>
            <a:ext cx="8440870" cy="923330"/>
          </a:xfrm>
          <a:prstGeom prst="rect">
            <a:avLst/>
          </a:prstGeom>
          <a:noFill/>
        </p:spPr>
        <p:txBody>
          <a:bodyPr wrap="none">
            <a:spAutoFit/>
          </a:bodyPr>
          <a:lstStyle/>
          <a:p>
            <a:pPr algn="ctr" fontAlgn="auto">
              <a:spcBef>
                <a:spcPts val="0"/>
              </a:spcBef>
              <a:spcAft>
                <a:spcPts val="0"/>
              </a:spcAft>
              <a:defRPr/>
            </a:pPr>
            <a:r>
              <a:rPr lang="en-AU" sz="54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11PDHPE Preliminary Course</a:t>
            </a:r>
          </a:p>
        </p:txBody>
      </p:sp>
      <p:sp>
        <p:nvSpPr>
          <p:cNvPr id="7" name="Rectangle 6"/>
          <p:cNvSpPr/>
          <p:nvPr/>
        </p:nvSpPr>
        <p:spPr>
          <a:xfrm>
            <a:off x="1" y="1929080"/>
            <a:ext cx="5432997" cy="707886"/>
          </a:xfrm>
          <a:prstGeom prst="rect">
            <a:avLst/>
          </a:prstGeom>
          <a:noFill/>
        </p:spPr>
        <p:txBody>
          <a:bodyPr wrap="none">
            <a:spAutoFit/>
          </a:bodyPr>
          <a:lstStyle/>
          <a:p>
            <a:pPr algn="ctr" fontAlgn="auto">
              <a:spcBef>
                <a:spcPts val="0"/>
              </a:spcBef>
              <a:spcAft>
                <a:spcPts val="0"/>
              </a:spcAft>
              <a:defRPr/>
            </a:pPr>
            <a:r>
              <a:rPr lang="en-AU" sz="40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Core 2: Focus Question 1</a:t>
            </a:r>
          </a:p>
        </p:txBody>
      </p:sp>
      <p:sp>
        <p:nvSpPr>
          <p:cNvPr id="8" name="Rectangle 7"/>
          <p:cNvSpPr/>
          <p:nvPr/>
        </p:nvSpPr>
        <p:spPr>
          <a:xfrm>
            <a:off x="0" y="2743200"/>
            <a:ext cx="4876800" cy="1107996"/>
          </a:xfrm>
          <a:prstGeom prst="rect">
            <a:avLst/>
          </a:prstGeom>
          <a:noFill/>
        </p:spPr>
        <p:txBody>
          <a:bodyPr>
            <a:spAutoFit/>
          </a:bodyPr>
          <a:lstStyle/>
          <a:p>
            <a:pPr algn="ctr" fontAlgn="auto">
              <a:spcBef>
                <a:spcPts val="0"/>
              </a:spcBef>
              <a:spcAft>
                <a:spcPts val="0"/>
              </a:spcAft>
              <a:defRPr/>
            </a:pPr>
            <a:r>
              <a:rPr lang="en-AU" sz="22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latin typeface="+mn-lt"/>
                <a:ea typeface="+mn-ea"/>
              </a:rPr>
              <a:t>What are the main priorities for assessment and management of first aid patients? </a:t>
            </a:r>
          </a:p>
        </p:txBody>
      </p:sp>
      <p:pic>
        <p:nvPicPr>
          <p:cNvPr id="5126" name="Picture 9" descr="C0018702-Broken_arm,_X-ray-SPL.jpg"/>
          <p:cNvPicPr>
            <a:picLocks noChangeAspect="1"/>
          </p:cNvPicPr>
          <p:nvPr/>
        </p:nvPicPr>
        <p:blipFill>
          <a:blip r:embed="rId3"/>
          <a:srcRect/>
          <a:stretch>
            <a:fillRect/>
          </a:stretch>
        </p:blipFill>
        <p:spPr bwMode="auto">
          <a:xfrm>
            <a:off x="430213" y="4343400"/>
            <a:ext cx="3989387" cy="182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Moral Responsibility</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4246562"/>
          </a:xfrm>
          <a:prstGeom prst="rect">
            <a:avLst/>
          </a:prstGeom>
          <a:noFill/>
          <a:ln w="9525">
            <a:noFill/>
            <a:miter lim="800000"/>
            <a:headEnd/>
            <a:tailEnd/>
          </a:ln>
        </p:spPr>
        <p:txBody>
          <a:bodyPr>
            <a:spAutoFit/>
          </a:bodyPr>
          <a:lstStyle/>
          <a:p>
            <a:r>
              <a:rPr lang="en-US">
                <a:solidFill>
                  <a:schemeClr val="bg1"/>
                </a:solidFill>
              </a:rPr>
              <a:t>In emergency situations there exists a certain moral responsibility to act in accordance with your training and provide assistance to the injured or distressed. It would be considered a responsible action to help people involved in an accident. It would be irresponsible not to help people unable to help themselves. Fortunately we are not frequently tested with these situations to see just how we would respond. In many cases, the emergency first aid required is for a family member and we react instinctively. But what would we do if we came across a road accident where none of the victims were known to us?</a:t>
            </a:r>
            <a:endParaRPr lang="en-AU">
              <a:solidFill>
                <a:schemeClr val="bg1"/>
              </a:solidFill>
            </a:endParaRPr>
          </a:p>
          <a:p>
            <a:endParaRPr lang="en-US">
              <a:solidFill>
                <a:schemeClr val="bg1"/>
              </a:solidFill>
            </a:endParaRPr>
          </a:p>
          <a:p>
            <a:pPr algn="ctr"/>
            <a:r>
              <a:rPr lang="en-US" b="1">
                <a:solidFill>
                  <a:srgbClr val="36FF29"/>
                </a:solidFill>
              </a:rPr>
              <a:t>Responsible citizenship suggests that we should help and provide assistance to the best of our ability.</a:t>
            </a:r>
            <a:endParaRPr lang="en-AU" b="1">
              <a:solidFill>
                <a:srgbClr val="36FF29"/>
              </a:solidFill>
            </a:endParaRPr>
          </a:p>
          <a:p>
            <a:endParaRPr lang="en-AU" b="1">
              <a:solidFill>
                <a:schemeClr val="bg1"/>
              </a:solidFill>
            </a:endParaRPr>
          </a:p>
          <a:p>
            <a:r>
              <a:rPr lang="en-AU" b="1">
                <a:solidFill>
                  <a:schemeClr val="bg1"/>
                </a:solidFill>
              </a:rPr>
              <a:t> </a:t>
            </a: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32772" name="Picture 4" descr="C:\Program Files\Microsoft Office\Media\CntCD1\ClipArt3\j0233160.wmf"/>
          <p:cNvPicPr>
            <a:picLocks noChangeAspect="1" noChangeArrowheads="1"/>
          </p:cNvPicPr>
          <p:nvPr/>
        </p:nvPicPr>
        <p:blipFill>
          <a:blip r:embed="rId2"/>
          <a:srcRect/>
          <a:stretch>
            <a:fillRect/>
          </a:stretch>
        </p:blipFill>
        <p:spPr bwMode="auto">
          <a:xfrm>
            <a:off x="3419475" y="4149725"/>
            <a:ext cx="1652588" cy="1947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3048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Common sense </a:t>
            </a:r>
            <a:r>
              <a:rPr lang="en-US" sz="36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vs</a:t>
            </a: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 heroics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512763"/>
            <a:ext cx="8686800" cy="2862262"/>
          </a:xfrm>
          <a:prstGeom prst="rect">
            <a:avLst/>
          </a:prstGeom>
          <a:noFill/>
          <a:ln w="9525">
            <a:noFill/>
            <a:miter lim="800000"/>
            <a:headEnd/>
            <a:tailEnd/>
          </a:ln>
        </p:spPr>
        <p:txBody>
          <a:bodyPr>
            <a:spAutoFit/>
          </a:bodyPr>
          <a:lstStyle/>
          <a:p>
            <a:r>
              <a:rPr lang="en-US">
                <a:solidFill>
                  <a:schemeClr val="bg1"/>
                </a:solidFill>
              </a:rPr>
              <a:t>Basic first aid training reinforces the principles of commonsense and the prevention of further injury. The first principle of the DRABCD action plan is to remove the danger from the patient or the patient from the danger so that there is no further injury and possible loss of life. There may be some risk involved, but a rescue action does not call for heroics. Using commonsense is absolutely essential in rescues and requires that the rescuer is able to think clearly, plan thoughtfully and act wisely.</a:t>
            </a:r>
            <a:endParaRPr lang="en-AU">
              <a:solidFill>
                <a:schemeClr val="bg1"/>
              </a:solidFill>
            </a:endParaRPr>
          </a:p>
          <a:p>
            <a:endParaRPr lang="en-AU" b="1">
              <a:solidFill>
                <a:schemeClr val="bg1"/>
              </a:solidFill>
            </a:endParaRPr>
          </a:p>
          <a:p>
            <a:r>
              <a:rPr lang="en-AU" b="1">
                <a:solidFill>
                  <a:schemeClr val="bg1"/>
                </a:solidFill>
              </a:rPr>
              <a:t> </a:t>
            </a: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33796" name="Picture 4"/>
          <p:cNvPicPr>
            <a:picLocks noChangeAspect="1"/>
          </p:cNvPicPr>
          <p:nvPr/>
        </p:nvPicPr>
        <p:blipFill>
          <a:blip r:embed="rId2"/>
          <a:srcRect/>
          <a:stretch>
            <a:fillRect/>
          </a:stretch>
        </p:blipFill>
        <p:spPr bwMode="auto">
          <a:xfrm>
            <a:off x="838200" y="2609850"/>
            <a:ext cx="7562850" cy="1054100"/>
          </a:xfrm>
          <a:prstGeom prst="rect">
            <a:avLst/>
          </a:prstGeom>
          <a:noFill/>
          <a:ln w="9525">
            <a:noFill/>
            <a:miter lim="800000"/>
            <a:headEnd/>
            <a:tailEnd/>
          </a:ln>
        </p:spPr>
      </p:pic>
      <p:pic>
        <p:nvPicPr>
          <p:cNvPr id="33797" name="Picture 5" descr="C:\Program Files\Microsoft Office\Media\CntCD1\ClipArt1\j0199139.wmf"/>
          <p:cNvPicPr>
            <a:picLocks noChangeAspect="1" noChangeArrowheads="1"/>
          </p:cNvPicPr>
          <p:nvPr/>
        </p:nvPicPr>
        <p:blipFill>
          <a:blip r:embed="rId3"/>
          <a:srcRect/>
          <a:stretch>
            <a:fillRect/>
          </a:stretch>
        </p:blipFill>
        <p:spPr bwMode="auto">
          <a:xfrm>
            <a:off x="3995738" y="4221163"/>
            <a:ext cx="762000" cy="19875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60648"/>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SUPPORT FOLLOWING FIRST AID SITUATIONS</a:t>
            </a:r>
            <a:b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b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1516063"/>
            <a:ext cx="8686800" cy="3970337"/>
          </a:xfrm>
          <a:prstGeom prst="rect">
            <a:avLst/>
          </a:prstGeom>
          <a:noFill/>
          <a:ln w="9525">
            <a:noFill/>
            <a:miter lim="800000"/>
            <a:headEnd/>
            <a:tailEnd/>
          </a:ln>
        </p:spPr>
        <p:txBody>
          <a:bodyPr>
            <a:spAutoFit/>
          </a:bodyPr>
          <a:lstStyle/>
          <a:p>
            <a:r>
              <a:rPr lang="en-US">
                <a:solidFill>
                  <a:srgbClr val="FFFFFF"/>
                </a:solidFill>
              </a:rPr>
              <a:t>Debriefing involves obtaining information about the circumstances of the incident that resulted in first aid being administered. The rescuer or rescuers may be required to give an account of what happened and describe as precisely as possible the nature of the incident. Police officers, ambulance officers or accident investigation personnel may make these inquiries.</a:t>
            </a:r>
            <a:endParaRPr lang="en-AU">
              <a:solidFill>
                <a:srgbClr val="FFFFFF"/>
              </a:solidFill>
            </a:endParaRPr>
          </a:p>
          <a:p>
            <a:r>
              <a:rPr lang="en-US">
                <a:solidFill>
                  <a:srgbClr val="FFFFFF"/>
                </a:solidFill>
              </a:rPr>
              <a:t> </a:t>
            </a:r>
            <a:endParaRPr lang="en-AU">
              <a:solidFill>
                <a:srgbClr val="FFFFFF"/>
              </a:solidFill>
            </a:endParaRPr>
          </a:p>
          <a:p>
            <a:r>
              <a:rPr lang="en-US">
                <a:solidFill>
                  <a:srgbClr val="FFFFFF"/>
                </a:solidFill>
              </a:rPr>
              <a:t>During debriefing, it is important to:</a:t>
            </a:r>
            <a:endParaRPr lang="en-AU">
              <a:solidFill>
                <a:srgbClr val="FFFFFF"/>
              </a:solidFill>
            </a:endParaRPr>
          </a:p>
          <a:p>
            <a:r>
              <a:rPr lang="en-US">
                <a:solidFill>
                  <a:srgbClr val="FFFFFF"/>
                </a:solidFill>
              </a:rPr>
              <a:t>• take the time to ensure that the full picture is gathered</a:t>
            </a:r>
            <a:endParaRPr lang="en-AU">
              <a:solidFill>
                <a:srgbClr val="FFFFFF"/>
              </a:solidFill>
            </a:endParaRPr>
          </a:p>
          <a:p>
            <a:r>
              <a:rPr lang="en-US">
                <a:solidFill>
                  <a:srgbClr val="FFFFFF"/>
                </a:solidFill>
              </a:rPr>
              <a:t>• make all descriptions as accurate as possible</a:t>
            </a:r>
            <a:endParaRPr lang="en-AU">
              <a:solidFill>
                <a:srgbClr val="FFFFFF"/>
              </a:solidFill>
            </a:endParaRPr>
          </a:p>
          <a:p>
            <a:r>
              <a:rPr lang="en-US">
                <a:solidFill>
                  <a:srgbClr val="FFFFFF"/>
                </a:solidFill>
              </a:rPr>
              <a:t>• remain impartial and describe the incident exactly as it occurred.</a:t>
            </a:r>
            <a:endParaRPr lang="en-AU">
              <a:solidFill>
                <a:srgbClr val="FFFFFF"/>
              </a:solidFill>
            </a:endParaRPr>
          </a:p>
          <a:p>
            <a:endParaRPr lang="en-AU" b="1">
              <a:solidFill>
                <a:schemeClr val="bg1"/>
              </a:solidFill>
            </a:endParaRPr>
          </a:p>
          <a:p>
            <a:r>
              <a:rPr lang="en-AU" b="1">
                <a:solidFill>
                  <a:schemeClr val="bg1"/>
                </a:solidFill>
              </a:rPr>
              <a:t> </a:t>
            </a: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
        <p:nvSpPr>
          <p:cNvPr id="6" name="Title 1"/>
          <p:cNvSpPr txBox="1">
            <a:spLocks/>
          </p:cNvSpPr>
          <p:nvPr/>
        </p:nvSpPr>
        <p:spPr bwMode="auto">
          <a:xfrm>
            <a:off x="228600" y="989856"/>
            <a:ext cx="8229600" cy="1143000"/>
          </a:xfrm>
          <a:prstGeom prst="rect">
            <a:avLst/>
          </a:prstGeom>
          <a:noFill/>
          <a:ln w="9525">
            <a:noFill/>
            <a:miter lim="800000"/>
            <a:headEnd/>
            <a:tailEnd/>
          </a:ln>
          <a:extLst>
            <a:ext uri="{909E8E84-426E-40DD-AFC4-6F175D3DCCD1}"/>
            <a:ext uri="{91240B29-F687-4F45-9708-019B960494DF}"/>
          </a:extLst>
        </p:spPr>
        <p:txBody>
          <a:bodyPr anchor="ctr"/>
          <a:lstStyle/>
          <a:p>
            <a:pPr fontAlgn="auto">
              <a:spcAft>
                <a:spcPts val="0"/>
              </a:spcAft>
              <a:defRPr/>
            </a:pP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Debriefing</a:t>
            </a:r>
            <a:b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b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endParaRPr>
          </a:p>
        </p:txBody>
      </p:sp>
      <p:pic>
        <p:nvPicPr>
          <p:cNvPr id="34821" name="Picture 5" descr="C:\Program Files\Microsoft Office\Media\CntCD1\ClipArt1\j0199397.wmf"/>
          <p:cNvPicPr>
            <a:picLocks noChangeAspect="1" noChangeArrowheads="1"/>
          </p:cNvPicPr>
          <p:nvPr/>
        </p:nvPicPr>
        <p:blipFill>
          <a:blip r:embed="rId2"/>
          <a:srcRect/>
          <a:stretch>
            <a:fillRect/>
          </a:stretch>
        </p:blipFill>
        <p:spPr bwMode="auto">
          <a:xfrm>
            <a:off x="6588125" y="4908550"/>
            <a:ext cx="1870075" cy="1638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228600" y="762000"/>
            <a:ext cx="8686800" cy="5632450"/>
          </a:xfrm>
          <a:prstGeom prst="rect">
            <a:avLst/>
          </a:prstGeom>
          <a:noFill/>
          <a:ln w="9525">
            <a:noFill/>
            <a:miter lim="800000"/>
            <a:headEnd/>
            <a:tailEnd/>
          </a:ln>
        </p:spPr>
        <p:txBody>
          <a:bodyPr>
            <a:spAutoFit/>
          </a:bodyPr>
          <a:lstStyle/>
          <a:p>
            <a:r>
              <a:rPr lang="en-US">
                <a:solidFill>
                  <a:srgbClr val="FFFFFF"/>
                </a:solidFill>
              </a:rPr>
              <a:t>Rescuers involved in emergency procedures where there were fatalities and serious injuries (for example, spinal injuries or amputations) may need counselling.</a:t>
            </a:r>
            <a:endParaRPr lang="en-AU">
              <a:solidFill>
                <a:srgbClr val="FFFFFF"/>
              </a:solidFill>
            </a:endParaRPr>
          </a:p>
          <a:p>
            <a:endParaRPr lang="en-US">
              <a:solidFill>
                <a:srgbClr val="FFFFFF"/>
              </a:solidFill>
            </a:endParaRPr>
          </a:p>
          <a:p>
            <a:r>
              <a:rPr lang="en-US">
                <a:solidFill>
                  <a:srgbClr val="FFFFFF"/>
                </a:solidFill>
              </a:rPr>
              <a:t>Providing emergency care, organising help and possibly watching life slip away can be very upsetting for individuals and result in personal pain. This can lead to anxiety, depression and possibly an inability to cope. Where this is evident, individuals should seek or be advised to seek help. Help is available from various counselling organisations including hospitals, medical</a:t>
            </a:r>
            <a:r>
              <a:rPr lang="en-AU">
                <a:solidFill>
                  <a:srgbClr val="FFFFFF"/>
                </a:solidFill>
              </a:rPr>
              <a:t> </a:t>
            </a:r>
            <a:r>
              <a:rPr lang="en-US">
                <a:solidFill>
                  <a:srgbClr val="FFFFFF"/>
                </a:solidFill>
              </a:rPr>
              <a:t>support centres and State government organisations such as NSW Health.</a:t>
            </a:r>
            <a:endParaRPr lang="en-AU">
              <a:solidFill>
                <a:srgbClr val="FFFFFF"/>
              </a:solidFill>
            </a:endParaRPr>
          </a:p>
          <a:p>
            <a:endParaRPr lang="en-US">
              <a:solidFill>
                <a:srgbClr val="FFFFFF"/>
              </a:solidFill>
            </a:endParaRPr>
          </a:p>
          <a:p>
            <a:r>
              <a:rPr lang="en-US">
                <a:solidFill>
                  <a:srgbClr val="FFFFFF"/>
                </a:solidFill>
              </a:rPr>
              <a:t>Counselling is beneficial as it provides the opportunity to ‘work through’ situations and dispel feelings of blame and inadequacy. Emergency first aid may provide an opportunity for a life or lives to be saved. However, if life is lost, rescuers should not feel that the blame rests with them if they acted in accordance with their training and ability level.</a:t>
            </a:r>
            <a:endParaRPr lang="en-AU">
              <a:solidFill>
                <a:srgbClr val="FFFFFF"/>
              </a:solidFill>
            </a:endParaRPr>
          </a:p>
          <a:p>
            <a:r>
              <a:rPr lang="en-US">
                <a:solidFill>
                  <a:srgbClr val="FFFFFF"/>
                </a:solidFill>
              </a:rPr>
              <a:t> </a:t>
            </a:r>
            <a:endParaRPr lang="en-AU">
              <a:solidFill>
                <a:srgbClr val="FFFFFF"/>
              </a:solidFill>
            </a:endParaRPr>
          </a:p>
          <a:p>
            <a:endParaRPr lang="en-AU" b="1">
              <a:solidFill>
                <a:schemeClr val="bg1"/>
              </a:solidFill>
            </a:endParaRPr>
          </a:p>
          <a:p>
            <a:r>
              <a:rPr lang="en-AU" b="1">
                <a:solidFill>
                  <a:schemeClr val="bg1"/>
                </a:solidFill>
              </a:rPr>
              <a:t> </a:t>
            </a:r>
          </a:p>
          <a:p>
            <a:endParaRPr lang="en-US">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
        <p:nvSpPr>
          <p:cNvPr id="6" name="Title 1"/>
          <p:cNvSpPr txBox="1">
            <a:spLocks/>
          </p:cNvSpPr>
          <p:nvPr/>
        </p:nvSpPr>
        <p:spPr bwMode="auto">
          <a:xfrm>
            <a:off x="228600" y="125760"/>
            <a:ext cx="8229600" cy="1143000"/>
          </a:xfrm>
          <a:prstGeom prst="rect">
            <a:avLst/>
          </a:prstGeom>
          <a:noFill/>
          <a:ln w="9525">
            <a:noFill/>
            <a:miter lim="800000"/>
            <a:headEnd/>
            <a:tailEnd/>
          </a:ln>
          <a:extLst>
            <a:ext uri="{909E8E84-426E-40DD-AFC4-6F175D3DCCD1}"/>
            <a:ext uri="{91240B29-F687-4F45-9708-019B960494DF}"/>
          </a:extLst>
        </p:spPr>
        <p:txBody>
          <a:bodyPr anchor="ctr"/>
          <a:lstStyle/>
          <a:p>
            <a:pPr fontAlgn="auto">
              <a:spcAft>
                <a:spcPts val="0"/>
              </a:spcAft>
              <a:defRPr/>
            </a:pPr>
            <a:r>
              <a:rPr lang="en-US" sz="36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counselling</a:t>
            </a:r>
            <a: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t/>
            </a:r>
            <a:br>
              <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rPr>
            </a:b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a typeface="+mj-ea"/>
              <a:cs typeface="+mj-cs"/>
            </a:endParaRPr>
          </a:p>
        </p:txBody>
      </p:sp>
      <p:pic>
        <p:nvPicPr>
          <p:cNvPr id="35844" name="Picture 4" descr="C:\Program Files\Microsoft Office\Media\CntCD1\ClipArt4\j0278820.wmf"/>
          <p:cNvPicPr>
            <a:picLocks noChangeAspect="1" noChangeArrowheads="1"/>
          </p:cNvPicPr>
          <p:nvPr/>
        </p:nvPicPr>
        <p:blipFill>
          <a:blip r:embed="rId2"/>
          <a:srcRect/>
          <a:stretch>
            <a:fillRect/>
          </a:stretch>
        </p:blipFill>
        <p:spPr bwMode="auto">
          <a:xfrm>
            <a:off x="6804025" y="5084763"/>
            <a:ext cx="962025" cy="9461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16632"/>
            <a:ext cx="8229600" cy="1143000"/>
          </a:xfrm>
          <a:extLst>
            <a:ext uri="{909E8E84-426E-40DD-AFC4-6F175D3DCCD1}"/>
            <a:ext uri="{91240B29-F687-4F45-9708-019B960494DF}"/>
          </a:extLst>
        </p:spPr>
        <p:txBody>
          <a:bodyPr rtlCol="0">
            <a:normAutofit/>
          </a:bodyPr>
          <a:lstStyle/>
          <a:p>
            <a:pPr eaLnBrk="1" fontAlgn="auto" hangingPunct="1">
              <a:spcAft>
                <a:spcPts val="0"/>
              </a:spcAft>
              <a:defRPr/>
            </a:pPr>
            <a:r>
              <a:rPr lang="en-US"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Setting priorities for managing a first aid situation &amp; assessing the casualty</a:t>
            </a:r>
            <a:endParaRPr lang="en-US"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1828800"/>
            <a:ext cx="8686800" cy="3786188"/>
          </a:xfrm>
          <a:prstGeom prst="rect">
            <a:avLst/>
          </a:prstGeom>
          <a:noFill/>
          <a:ln w="9525">
            <a:noFill/>
            <a:miter lim="800000"/>
            <a:headEnd/>
            <a:tailEnd/>
          </a:ln>
        </p:spPr>
        <p:txBody>
          <a:bodyPr>
            <a:spAutoFit/>
          </a:bodyPr>
          <a:lstStyle/>
          <a:p>
            <a:r>
              <a:rPr lang="en-US" sz="2000">
                <a:solidFill>
                  <a:schemeClr val="bg1"/>
                </a:solidFill>
                <a:latin typeface="Calibri" pitchFamily="-110" charset="0"/>
              </a:rPr>
              <a:t>For most of our lives few, if any, emergencies requiring us to use life sustaining</a:t>
            </a:r>
            <a:r>
              <a:rPr lang="en-AU" sz="2000">
                <a:solidFill>
                  <a:schemeClr val="bg1"/>
                </a:solidFill>
                <a:latin typeface="Calibri" pitchFamily="-110" charset="0"/>
              </a:rPr>
              <a:t> </a:t>
            </a:r>
            <a:r>
              <a:rPr lang="en-US" sz="2000">
                <a:solidFill>
                  <a:schemeClr val="bg1"/>
                </a:solidFill>
                <a:latin typeface="Calibri" pitchFamily="-110" charset="0"/>
              </a:rPr>
              <a:t>skills ever happen. However, there is a chance that at some stage we</a:t>
            </a:r>
            <a:r>
              <a:rPr lang="en-AU" sz="2000">
                <a:solidFill>
                  <a:schemeClr val="bg1"/>
                </a:solidFill>
                <a:latin typeface="Calibri" pitchFamily="-110" charset="0"/>
              </a:rPr>
              <a:t> </a:t>
            </a:r>
            <a:r>
              <a:rPr lang="en-US" sz="2000">
                <a:solidFill>
                  <a:schemeClr val="bg1"/>
                </a:solidFill>
                <a:latin typeface="Calibri" pitchFamily="-110" charset="0"/>
              </a:rPr>
              <a:t>may need to resuscitate a person whose breathing or heart function (or both)</a:t>
            </a:r>
            <a:r>
              <a:rPr lang="en-AU" sz="2000">
                <a:solidFill>
                  <a:schemeClr val="bg1"/>
                </a:solidFill>
                <a:latin typeface="Calibri" pitchFamily="-110" charset="0"/>
              </a:rPr>
              <a:t> </a:t>
            </a:r>
            <a:r>
              <a:rPr lang="en-US" sz="2000">
                <a:solidFill>
                  <a:schemeClr val="bg1"/>
                </a:solidFill>
                <a:latin typeface="Calibri" pitchFamily="-110" charset="0"/>
              </a:rPr>
              <a:t>have ceased. </a:t>
            </a:r>
          </a:p>
          <a:p>
            <a:endParaRPr lang="en-US" sz="2000">
              <a:solidFill>
                <a:schemeClr val="bg1"/>
              </a:solidFill>
              <a:latin typeface="Calibri" pitchFamily="-110" charset="0"/>
            </a:endParaRPr>
          </a:p>
          <a:p>
            <a:r>
              <a:rPr lang="en-US" sz="2000">
                <a:solidFill>
                  <a:schemeClr val="bg1"/>
                </a:solidFill>
                <a:latin typeface="Calibri" pitchFamily="-110" charset="0"/>
              </a:rPr>
              <a:t>This may be the result of a:</a:t>
            </a:r>
          </a:p>
          <a:p>
            <a:pPr>
              <a:buFont typeface="Arial" charset="0"/>
              <a:buChar char="•"/>
            </a:pPr>
            <a:r>
              <a:rPr lang="en-US" sz="2000">
                <a:solidFill>
                  <a:schemeClr val="bg1"/>
                </a:solidFill>
                <a:latin typeface="Calibri" pitchFamily="-110" charset="0"/>
              </a:rPr>
              <a:t> car accident</a:t>
            </a:r>
          </a:p>
          <a:p>
            <a:pPr>
              <a:buFont typeface="Arial" charset="0"/>
              <a:buChar char="•"/>
            </a:pPr>
            <a:r>
              <a:rPr lang="en-US" sz="2000">
                <a:solidFill>
                  <a:schemeClr val="bg1"/>
                </a:solidFill>
                <a:latin typeface="Calibri" pitchFamily="-110" charset="0"/>
              </a:rPr>
              <a:t> serious sports injury</a:t>
            </a:r>
          </a:p>
          <a:p>
            <a:pPr>
              <a:buFont typeface="Arial" charset="0"/>
              <a:buChar char="•"/>
            </a:pPr>
            <a:r>
              <a:rPr lang="en-US" sz="2000">
                <a:solidFill>
                  <a:schemeClr val="bg1"/>
                </a:solidFill>
                <a:latin typeface="Calibri" pitchFamily="-110" charset="0"/>
              </a:rPr>
              <a:t>heart attack, </a:t>
            </a:r>
          </a:p>
          <a:p>
            <a:pPr>
              <a:buFont typeface="Arial" charset="0"/>
              <a:buChar char="•"/>
            </a:pPr>
            <a:r>
              <a:rPr lang="en-US" sz="2000">
                <a:solidFill>
                  <a:schemeClr val="bg1"/>
                </a:solidFill>
                <a:latin typeface="Calibri" pitchFamily="-110" charset="0"/>
              </a:rPr>
              <a:t>drug overdose </a:t>
            </a:r>
          </a:p>
          <a:p>
            <a:pPr>
              <a:buFont typeface="Arial" charset="0"/>
              <a:buChar char="•"/>
            </a:pPr>
            <a:r>
              <a:rPr lang="en-US" sz="2000">
                <a:solidFill>
                  <a:schemeClr val="bg1"/>
                </a:solidFill>
                <a:latin typeface="Calibri" pitchFamily="-110" charset="0"/>
              </a:rPr>
              <a:t>envenomation (bites from snakes, spiders etc). </a:t>
            </a:r>
          </a:p>
          <a:p>
            <a:endParaRPr lang="en-US" sz="2000">
              <a:solidFill>
                <a:schemeClr val="bg1"/>
              </a:solidFill>
              <a:latin typeface="Calibri" pitchFamily="-110" charset="0"/>
            </a:endParaRPr>
          </a:p>
          <a:p>
            <a:pPr algn="ctr"/>
            <a:r>
              <a:rPr lang="en-US" sz="2000">
                <a:solidFill>
                  <a:schemeClr val="bg1"/>
                </a:solidFill>
                <a:latin typeface="Calibri" pitchFamily="-110" charset="0"/>
              </a:rPr>
              <a:t>The best you can do is be prepared.</a:t>
            </a:r>
            <a:endParaRPr lang="en-AU" sz="2000">
              <a:solidFill>
                <a:schemeClr val="bg1"/>
              </a:solidFill>
              <a:latin typeface="Calibri" pitchFamily="-110" charset="0"/>
            </a:endParaRPr>
          </a:p>
          <a:p>
            <a:endParaRPr lang="en-AU">
              <a:solidFill>
                <a:schemeClr val="bg1"/>
              </a:solidFill>
              <a:latin typeface="Calibri" pitchFamily="-110" charset="0"/>
            </a:endParaRPr>
          </a:p>
        </p:txBody>
      </p:sp>
      <p:sp>
        <p:nvSpPr>
          <p:cNvPr id="6148" name="TextBox 4"/>
          <p:cNvSpPr txBox="1">
            <a:spLocks noChangeArrowheads="1"/>
          </p:cNvSpPr>
          <p:nvPr/>
        </p:nvSpPr>
        <p:spPr bwMode="auto">
          <a:xfrm>
            <a:off x="228600" y="1366838"/>
            <a:ext cx="3582988" cy="461962"/>
          </a:xfrm>
          <a:prstGeom prst="rect">
            <a:avLst/>
          </a:prstGeom>
          <a:noFill/>
          <a:ln w="9525">
            <a:noFill/>
            <a:miter lim="800000"/>
            <a:headEnd/>
            <a:tailEnd/>
          </a:ln>
        </p:spPr>
        <p:txBody>
          <a:bodyPr>
            <a:spAutoFit/>
          </a:bodyPr>
          <a:lstStyle/>
          <a:p>
            <a:r>
              <a:rPr lang="en-US" sz="2400" b="1">
                <a:solidFill>
                  <a:srgbClr val="FF6600"/>
                </a:solidFill>
                <a:latin typeface="Calibri" pitchFamily="-110" charset="0"/>
              </a:rPr>
              <a:t>Situational 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228600" y="381000"/>
            <a:ext cx="8686800" cy="5602288"/>
          </a:xfrm>
          <a:prstGeom prst="rect">
            <a:avLst/>
          </a:prstGeom>
          <a:noFill/>
          <a:ln w="9525">
            <a:noFill/>
            <a:miter lim="800000"/>
            <a:headEnd/>
            <a:tailEnd/>
          </a:ln>
        </p:spPr>
        <p:txBody>
          <a:bodyPr>
            <a:spAutoFit/>
          </a:bodyPr>
          <a:lstStyle/>
          <a:p>
            <a:r>
              <a:rPr lang="en-US" sz="2000">
                <a:solidFill>
                  <a:schemeClr val="bg1"/>
                </a:solidFill>
                <a:latin typeface="Calibri" pitchFamily="-110" charset="0"/>
              </a:rPr>
              <a:t>You may be alerted to a potentially life-threatening situation by instances such as:</a:t>
            </a:r>
            <a:endParaRPr lang="en-AU" sz="2000">
              <a:solidFill>
                <a:schemeClr val="bg1"/>
              </a:solidFill>
              <a:latin typeface="Calibri" pitchFamily="-110" charset="0"/>
            </a:endParaRPr>
          </a:p>
          <a:p>
            <a:r>
              <a:rPr lang="en-US" sz="2000">
                <a:solidFill>
                  <a:schemeClr val="bg1"/>
                </a:solidFill>
                <a:latin typeface="Calibri" pitchFamily="-110" charset="0"/>
              </a:rPr>
              <a:t>• the noise of a car crash</a:t>
            </a:r>
            <a:endParaRPr lang="en-AU" sz="2000">
              <a:solidFill>
                <a:schemeClr val="bg1"/>
              </a:solidFill>
              <a:latin typeface="Calibri" pitchFamily="-110" charset="0"/>
            </a:endParaRPr>
          </a:p>
          <a:p>
            <a:r>
              <a:rPr lang="en-US" sz="2000">
                <a:solidFill>
                  <a:schemeClr val="bg1"/>
                </a:solidFill>
                <a:latin typeface="Calibri" pitchFamily="-110" charset="0"/>
              </a:rPr>
              <a:t>• a scream if a person is bitten by a venomous spider</a:t>
            </a:r>
            <a:endParaRPr lang="en-AU" sz="2000">
              <a:solidFill>
                <a:schemeClr val="bg1"/>
              </a:solidFill>
              <a:latin typeface="Calibri" pitchFamily="-110" charset="0"/>
            </a:endParaRPr>
          </a:p>
          <a:p>
            <a:r>
              <a:rPr lang="en-US" sz="2000">
                <a:solidFill>
                  <a:schemeClr val="bg1"/>
                </a:solidFill>
                <a:latin typeface="Calibri" pitchFamily="-110" charset="0"/>
              </a:rPr>
              <a:t>• smoke</a:t>
            </a:r>
            <a:endParaRPr lang="en-AU" sz="2000">
              <a:solidFill>
                <a:schemeClr val="bg1"/>
              </a:solidFill>
              <a:latin typeface="Calibri" pitchFamily="-110" charset="0"/>
            </a:endParaRPr>
          </a:p>
          <a:p>
            <a:r>
              <a:rPr lang="en-US" sz="2000">
                <a:solidFill>
                  <a:schemeClr val="bg1"/>
                </a:solidFill>
                <a:latin typeface="Calibri" pitchFamily="-110" charset="0"/>
              </a:rPr>
              <a:t>• an alarm</a:t>
            </a:r>
            <a:endParaRPr lang="en-AU" sz="2000">
              <a:solidFill>
                <a:schemeClr val="bg1"/>
              </a:solidFill>
              <a:latin typeface="Calibri" pitchFamily="-110" charset="0"/>
            </a:endParaRPr>
          </a:p>
          <a:p>
            <a:r>
              <a:rPr lang="en-US" sz="2000">
                <a:solidFill>
                  <a:schemeClr val="bg1"/>
                </a:solidFill>
                <a:latin typeface="Calibri" pitchFamily="-110" charset="0"/>
              </a:rPr>
              <a:t>• being part of a situation where an accident or mishap occurred, such as a sporting injury or electrocution in the home.</a:t>
            </a:r>
            <a:endParaRPr lang="en-AU" sz="2000">
              <a:solidFill>
                <a:schemeClr val="bg1"/>
              </a:solidFill>
              <a:latin typeface="Calibri" pitchFamily="-110" charset="0"/>
            </a:endParaRPr>
          </a:p>
          <a:p>
            <a:r>
              <a:rPr lang="en-US" sz="2000">
                <a:solidFill>
                  <a:schemeClr val="bg1"/>
                </a:solidFill>
                <a:latin typeface="Calibri" pitchFamily="-110" charset="0"/>
              </a:rPr>
              <a:t> </a:t>
            </a:r>
            <a:endParaRPr lang="en-AU" sz="2000">
              <a:solidFill>
                <a:schemeClr val="bg1"/>
              </a:solidFill>
              <a:latin typeface="Calibri" pitchFamily="-110" charset="0"/>
            </a:endParaRPr>
          </a:p>
          <a:p>
            <a:r>
              <a:rPr lang="en-US" sz="2000">
                <a:solidFill>
                  <a:schemeClr val="bg1"/>
                </a:solidFill>
                <a:latin typeface="Calibri" pitchFamily="-110" charset="0"/>
              </a:rPr>
              <a:t>In these situations it is essential that your life and safety are not placed at risk. You need to approach the situation and remain alert to possible environmental hazards that may have contributed to the accident or occurrence.</a:t>
            </a:r>
          </a:p>
          <a:p>
            <a:r>
              <a:rPr lang="en-US" sz="2000">
                <a:solidFill>
                  <a:schemeClr val="bg1"/>
                </a:solidFill>
                <a:latin typeface="Calibri" pitchFamily="-110" charset="0"/>
              </a:rPr>
              <a:t> </a:t>
            </a:r>
          </a:p>
          <a:p>
            <a:pPr algn="ctr"/>
            <a:r>
              <a:rPr lang="en-US" sz="2000" b="1">
                <a:solidFill>
                  <a:srgbClr val="36FF29"/>
                </a:solidFill>
                <a:latin typeface="Calibri" pitchFamily="-110" charset="0"/>
              </a:rPr>
              <a:t>You must not become a victim yourself. </a:t>
            </a:r>
            <a:endParaRPr lang="en-AU" sz="2000" b="1">
              <a:solidFill>
                <a:srgbClr val="36FF29"/>
              </a:solidFill>
              <a:latin typeface="Calibri" pitchFamily="-110" charset="0"/>
            </a:endParaRPr>
          </a:p>
          <a:p>
            <a:r>
              <a:rPr lang="en-US" sz="2000">
                <a:solidFill>
                  <a:schemeClr val="bg1"/>
                </a:solidFill>
                <a:latin typeface="Calibri" pitchFamily="-110" charset="0"/>
              </a:rPr>
              <a:t> </a:t>
            </a:r>
          </a:p>
          <a:p>
            <a:r>
              <a:rPr lang="en-US" sz="2000">
                <a:solidFill>
                  <a:schemeClr val="bg1"/>
                </a:solidFill>
                <a:latin typeface="Calibri" pitchFamily="-110" charset="0"/>
              </a:rPr>
              <a:t>For example, a house or room may be filled with smoke. Entering the room without</a:t>
            </a:r>
            <a:r>
              <a:rPr lang="en-AU" sz="2000">
                <a:solidFill>
                  <a:schemeClr val="bg1"/>
                </a:solidFill>
                <a:latin typeface="Calibri" pitchFamily="-110" charset="0"/>
              </a:rPr>
              <a:t> </a:t>
            </a:r>
            <a:r>
              <a:rPr lang="en-US" sz="2000">
                <a:solidFill>
                  <a:schemeClr val="bg1"/>
                </a:solidFill>
                <a:latin typeface="Calibri" pitchFamily="-110" charset="0"/>
              </a:rPr>
              <a:t>proper equipment will cause you to suffocate. You cannot administer effective first aid if you are injured in attempting to help someone else.</a:t>
            </a:r>
            <a:endParaRPr lang="en-AU" sz="2000">
              <a:solidFill>
                <a:schemeClr val="bg1"/>
              </a:solidFill>
              <a:latin typeface="Calibri" pitchFamily="-110" charset="0"/>
            </a:endParaRPr>
          </a:p>
          <a:p>
            <a:r>
              <a:rPr lang="en-US">
                <a:solidFill>
                  <a:schemeClr val="bg1"/>
                </a:solidFill>
                <a:latin typeface="Calibri" pitchFamily="-110" charset="0"/>
              </a:rPr>
              <a:t> </a:t>
            </a:r>
            <a:endParaRPr lang="en-AU">
              <a:solidFill>
                <a:schemeClr val="bg1"/>
              </a:solidFill>
              <a:latin typeface="Calibri" pitchFamily="-110" charset="0"/>
            </a:endParaRPr>
          </a:p>
        </p:txBody>
      </p:sp>
      <p:sp>
        <p:nvSpPr>
          <p:cNvPr id="7171" name="TextBox 4"/>
          <p:cNvSpPr txBox="1">
            <a:spLocks noChangeArrowheads="1"/>
          </p:cNvSpPr>
          <p:nvPr/>
        </p:nvSpPr>
        <p:spPr bwMode="auto">
          <a:xfrm>
            <a:off x="228600" y="0"/>
            <a:ext cx="3582988" cy="461963"/>
          </a:xfrm>
          <a:prstGeom prst="rect">
            <a:avLst/>
          </a:prstGeom>
          <a:noFill/>
          <a:ln w="9525">
            <a:noFill/>
            <a:miter lim="800000"/>
            <a:headEnd/>
            <a:tailEnd/>
          </a:ln>
        </p:spPr>
        <p:txBody>
          <a:bodyPr>
            <a:spAutoFit/>
          </a:bodyPr>
          <a:lstStyle/>
          <a:p>
            <a:r>
              <a:rPr lang="en-US" sz="2400" b="1">
                <a:solidFill>
                  <a:srgbClr val="FF6600"/>
                </a:solidFill>
                <a:latin typeface="Calibri" pitchFamily="-110" charset="0"/>
              </a:rPr>
              <a:t>Situational Analysis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a:spLocks noChangeArrowheads="1"/>
          </p:cNvSpPr>
          <p:nvPr/>
        </p:nvSpPr>
        <p:spPr bwMode="auto">
          <a:xfrm>
            <a:off x="304800" y="642938"/>
            <a:ext cx="8686800" cy="2862262"/>
          </a:xfrm>
          <a:prstGeom prst="rect">
            <a:avLst/>
          </a:prstGeom>
          <a:noFill/>
          <a:ln w="9525">
            <a:noFill/>
            <a:miter lim="800000"/>
            <a:headEnd/>
            <a:tailEnd/>
          </a:ln>
        </p:spPr>
        <p:txBody>
          <a:bodyPr>
            <a:spAutoFit/>
          </a:bodyPr>
          <a:lstStyle/>
          <a:p>
            <a:r>
              <a:rPr lang="en-US" sz="2000">
                <a:solidFill>
                  <a:schemeClr val="bg1"/>
                </a:solidFill>
                <a:latin typeface="Calibri" pitchFamily="-110" charset="0"/>
              </a:rPr>
              <a:t>The Royal Life Saving Society Australia suggests that all first aid treatment is based on:</a:t>
            </a:r>
            <a:endParaRPr lang="en-AU" sz="2000">
              <a:solidFill>
                <a:schemeClr val="bg1"/>
              </a:solidFill>
              <a:latin typeface="Calibri" pitchFamily="-110" charset="0"/>
            </a:endParaRPr>
          </a:p>
          <a:p>
            <a:r>
              <a:rPr lang="en-US" sz="2000">
                <a:solidFill>
                  <a:schemeClr val="bg1"/>
                </a:solidFill>
                <a:latin typeface="Calibri" pitchFamily="-110" charset="0"/>
              </a:rPr>
              <a:t>• commonsense and</a:t>
            </a:r>
            <a:endParaRPr lang="en-AU" sz="2000">
              <a:solidFill>
                <a:schemeClr val="bg1"/>
              </a:solidFill>
              <a:latin typeface="Calibri" pitchFamily="-110" charset="0"/>
            </a:endParaRPr>
          </a:p>
          <a:p>
            <a:r>
              <a:rPr lang="en-US" sz="2000">
                <a:solidFill>
                  <a:schemeClr val="bg1"/>
                </a:solidFill>
                <a:latin typeface="Calibri" pitchFamily="-110" charset="0"/>
              </a:rPr>
              <a:t>• knowledge</a:t>
            </a:r>
            <a:endParaRPr lang="en-AU" sz="2000">
              <a:solidFill>
                <a:schemeClr val="bg1"/>
              </a:solidFill>
              <a:latin typeface="Calibri" pitchFamily="-110" charset="0"/>
            </a:endParaRPr>
          </a:p>
          <a:p>
            <a:r>
              <a:rPr lang="en-US" sz="2000">
                <a:solidFill>
                  <a:schemeClr val="bg1"/>
                </a:solidFill>
                <a:latin typeface="Calibri" pitchFamily="-110" charset="0"/>
              </a:rPr>
              <a:t>and that these factors go hand-in-hand in the preservation of life. Keeping this</a:t>
            </a:r>
            <a:endParaRPr lang="en-AU" sz="2000">
              <a:solidFill>
                <a:schemeClr val="bg1"/>
              </a:solidFill>
              <a:latin typeface="Calibri" pitchFamily="-110" charset="0"/>
            </a:endParaRPr>
          </a:p>
          <a:p>
            <a:r>
              <a:rPr lang="en-US" sz="2000">
                <a:solidFill>
                  <a:schemeClr val="bg1"/>
                </a:solidFill>
                <a:latin typeface="Calibri" pitchFamily="-110" charset="0"/>
              </a:rPr>
              <a:t>in mind, you should:</a:t>
            </a:r>
            <a:endParaRPr lang="en-AU" sz="2000">
              <a:solidFill>
                <a:schemeClr val="bg1"/>
              </a:solidFill>
              <a:latin typeface="Calibri" pitchFamily="-110" charset="0"/>
            </a:endParaRPr>
          </a:p>
          <a:p>
            <a:r>
              <a:rPr lang="en-US" sz="2000">
                <a:solidFill>
                  <a:schemeClr val="bg1"/>
                </a:solidFill>
                <a:latin typeface="Calibri" pitchFamily="-110" charset="0"/>
              </a:rPr>
              <a:t>• check for danger</a:t>
            </a:r>
            <a:endParaRPr lang="en-AU" sz="2000">
              <a:solidFill>
                <a:schemeClr val="bg1"/>
              </a:solidFill>
              <a:latin typeface="Calibri" pitchFamily="-110" charset="0"/>
            </a:endParaRPr>
          </a:p>
          <a:p>
            <a:r>
              <a:rPr lang="en-US" sz="2000">
                <a:solidFill>
                  <a:schemeClr val="bg1"/>
                </a:solidFill>
                <a:latin typeface="Calibri" pitchFamily="-110" charset="0"/>
              </a:rPr>
              <a:t>• take steps to remove or limit the danger or remove the victim from the</a:t>
            </a:r>
            <a:endParaRPr lang="en-AU" sz="2000">
              <a:solidFill>
                <a:schemeClr val="bg1"/>
              </a:solidFill>
              <a:latin typeface="Calibri" pitchFamily="-110" charset="0"/>
            </a:endParaRPr>
          </a:p>
          <a:p>
            <a:r>
              <a:rPr lang="en-US" sz="2000">
                <a:solidFill>
                  <a:schemeClr val="bg1"/>
                </a:solidFill>
                <a:latin typeface="Calibri" pitchFamily="-110" charset="0"/>
              </a:rPr>
              <a:t>danger.</a:t>
            </a:r>
            <a:endParaRPr lang="en-AU" sz="2000">
              <a:solidFill>
                <a:schemeClr val="bg1"/>
              </a:solidFill>
              <a:latin typeface="Calibri" pitchFamily="-110" charset="0"/>
            </a:endParaRPr>
          </a:p>
          <a:p>
            <a:endParaRPr lang="en-AU">
              <a:solidFill>
                <a:srgbClr val="FFFFFF"/>
              </a:solidFill>
              <a:latin typeface="Calibri" pitchFamily="-110" charset="0"/>
            </a:endParaRPr>
          </a:p>
        </p:txBody>
      </p:sp>
      <p:sp>
        <p:nvSpPr>
          <p:cNvPr id="8195" name="TextBox 4"/>
          <p:cNvSpPr txBox="1">
            <a:spLocks noChangeArrowheads="1"/>
          </p:cNvSpPr>
          <p:nvPr/>
        </p:nvSpPr>
        <p:spPr bwMode="auto">
          <a:xfrm>
            <a:off x="228600" y="147638"/>
            <a:ext cx="3582988" cy="461962"/>
          </a:xfrm>
          <a:prstGeom prst="rect">
            <a:avLst/>
          </a:prstGeom>
          <a:noFill/>
          <a:ln w="9525">
            <a:noFill/>
            <a:miter lim="800000"/>
            <a:headEnd/>
            <a:tailEnd/>
          </a:ln>
        </p:spPr>
        <p:txBody>
          <a:bodyPr>
            <a:spAutoFit/>
          </a:bodyPr>
          <a:lstStyle/>
          <a:p>
            <a:r>
              <a:rPr lang="en-US" sz="2400" b="1">
                <a:solidFill>
                  <a:srgbClr val="FF6600"/>
                </a:solidFill>
                <a:latin typeface="Calibri" pitchFamily="-110" charset="0"/>
              </a:rPr>
              <a:t>Situational Analysis</a:t>
            </a:r>
          </a:p>
        </p:txBody>
      </p:sp>
      <p:pic>
        <p:nvPicPr>
          <p:cNvPr id="8196" name="Picture 3"/>
          <p:cNvPicPr>
            <a:picLocks noChangeAspect="1"/>
          </p:cNvPicPr>
          <p:nvPr/>
        </p:nvPicPr>
        <p:blipFill>
          <a:blip r:embed="rId2"/>
          <a:srcRect/>
          <a:stretch>
            <a:fillRect/>
          </a:stretch>
        </p:blipFill>
        <p:spPr bwMode="auto">
          <a:xfrm>
            <a:off x="2673350" y="4267200"/>
            <a:ext cx="3797300" cy="10033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Priority assessment procedures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677863"/>
            <a:ext cx="8686800" cy="5570537"/>
          </a:xfrm>
          <a:prstGeom prst="rect">
            <a:avLst/>
          </a:prstGeom>
          <a:noFill/>
          <a:ln w="9525">
            <a:noFill/>
            <a:miter lim="800000"/>
            <a:headEnd/>
            <a:tailEnd/>
          </a:ln>
        </p:spPr>
        <p:txBody>
          <a:bodyPr>
            <a:spAutoFit/>
          </a:bodyPr>
          <a:lstStyle/>
          <a:p>
            <a:r>
              <a:rPr lang="en-US" sz="2000">
                <a:solidFill>
                  <a:schemeClr val="bg1"/>
                </a:solidFill>
                <a:latin typeface="Calibri" pitchFamily="-110" charset="0"/>
              </a:rPr>
              <a:t>In emergency situations, it is important to </a:t>
            </a:r>
            <a:r>
              <a:rPr lang="en-US" sz="2000" b="1">
                <a:solidFill>
                  <a:srgbClr val="36FF29"/>
                </a:solidFill>
                <a:latin typeface="Calibri" pitchFamily="-110" charset="0"/>
              </a:rPr>
              <a:t>act quickly but calmly</a:t>
            </a:r>
            <a:r>
              <a:rPr lang="en-US" sz="2000">
                <a:solidFill>
                  <a:schemeClr val="bg1"/>
                </a:solidFill>
                <a:latin typeface="Calibri" pitchFamily="-110" charset="0"/>
              </a:rPr>
              <a:t>. Urgency is critical because if the passage of air to the lungs is blocked or the heart has ceased to beat, brain function progressively</a:t>
            </a:r>
            <a:r>
              <a:rPr lang="en-AU" sz="2000">
                <a:solidFill>
                  <a:schemeClr val="bg1"/>
                </a:solidFill>
                <a:latin typeface="Calibri" pitchFamily="-110" charset="0"/>
              </a:rPr>
              <a:t> </a:t>
            </a:r>
            <a:r>
              <a:rPr lang="en-US" sz="2000">
                <a:solidFill>
                  <a:schemeClr val="bg1"/>
                </a:solidFill>
                <a:latin typeface="Calibri" pitchFamily="-110" charset="0"/>
              </a:rPr>
              <a:t>shuts down. </a:t>
            </a:r>
          </a:p>
          <a:p>
            <a:pPr algn="ctr"/>
            <a:endParaRPr lang="en-US" sz="2000">
              <a:solidFill>
                <a:schemeClr val="bg1"/>
              </a:solidFill>
              <a:latin typeface="Calibri" pitchFamily="-110" charset="0"/>
            </a:endParaRPr>
          </a:p>
          <a:p>
            <a:pPr algn="ctr"/>
            <a:r>
              <a:rPr lang="en-US" sz="2000">
                <a:solidFill>
                  <a:schemeClr val="bg1"/>
                </a:solidFill>
                <a:latin typeface="Calibri" pitchFamily="-110" charset="0"/>
              </a:rPr>
              <a:t>Each second lost places the patient at further risk of brain damage and death.</a:t>
            </a:r>
          </a:p>
          <a:p>
            <a:pPr algn="ctr"/>
            <a:endParaRPr lang="en-US" sz="2000">
              <a:solidFill>
                <a:schemeClr val="bg1"/>
              </a:solidFill>
              <a:latin typeface="Calibri" pitchFamily="-110" charset="0"/>
            </a:endParaRPr>
          </a:p>
          <a:p>
            <a:r>
              <a:rPr lang="en-US" sz="2000">
                <a:solidFill>
                  <a:srgbClr val="FFFFFF"/>
                </a:solidFill>
                <a:latin typeface="Calibri" pitchFamily="-110" charset="0"/>
              </a:rPr>
              <a:t>Royal Life Saving Society Australia guidelines state that ‘the </a:t>
            </a:r>
            <a:r>
              <a:rPr lang="en-US" sz="2000" b="1">
                <a:solidFill>
                  <a:srgbClr val="36FF29"/>
                </a:solidFill>
                <a:latin typeface="Calibri" pitchFamily="-110" charset="0"/>
              </a:rPr>
              <a:t>first person</a:t>
            </a:r>
            <a:r>
              <a:rPr lang="en-US" sz="2000">
                <a:solidFill>
                  <a:srgbClr val="FFFFFF"/>
                </a:solidFill>
                <a:latin typeface="Calibri" pitchFamily="-110" charset="0"/>
              </a:rPr>
              <a:t> at the scene is responsible for the initial support of the casualty’, including working through the DRABCD action plan.</a:t>
            </a:r>
            <a:endParaRPr lang="en-AU" sz="2000">
              <a:solidFill>
                <a:srgbClr val="FFFFFF"/>
              </a:solidFill>
              <a:latin typeface="Calibri" pitchFamily="-110" charset="0"/>
            </a:endParaRPr>
          </a:p>
          <a:p>
            <a:endParaRPr lang="en-US" sz="2000">
              <a:solidFill>
                <a:srgbClr val="FFFFFF"/>
              </a:solidFill>
              <a:latin typeface="Calibri" pitchFamily="-110" charset="0"/>
            </a:endParaRPr>
          </a:p>
          <a:p>
            <a:r>
              <a:rPr lang="en-US" sz="2000">
                <a:solidFill>
                  <a:srgbClr val="FFFFFF"/>
                </a:solidFill>
                <a:latin typeface="Calibri" pitchFamily="-110" charset="0"/>
              </a:rPr>
              <a:t>The </a:t>
            </a:r>
            <a:r>
              <a:rPr lang="en-US" sz="2000" b="1">
                <a:solidFill>
                  <a:srgbClr val="36FF29"/>
                </a:solidFill>
                <a:latin typeface="Calibri" pitchFamily="-110" charset="0"/>
              </a:rPr>
              <a:t>second person</a:t>
            </a:r>
            <a:r>
              <a:rPr lang="en-US" sz="2000">
                <a:solidFill>
                  <a:srgbClr val="FFFFFF"/>
                </a:solidFill>
                <a:latin typeface="Calibri" pitchFamily="-110" charset="0"/>
              </a:rPr>
              <a:t> needs to support the first person by ‘contacting emergency services, protecting and interviewing bystanders and gathering first aid equipment before helping with resuscitation’. </a:t>
            </a:r>
          </a:p>
          <a:p>
            <a:endParaRPr lang="en-US" sz="2000">
              <a:solidFill>
                <a:srgbClr val="FFFFFF"/>
              </a:solidFill>
              <a:latin typeface="Calibri" pitchFamily="-110" charset="0"/>
            </a:endParaRPr>
          </a:p>
          <a:p>
            <a:r>
              <a:rPr lang="en-US" sz="2000">
                <a:solidFill>
                  <a:srgbClr val="FFFFFF"/>
                </a:solidFill>
                <a:latin typeface="Calibri" pitchFamily="-110" charset="0"/>
              </a:rPr>
              <a:t>Should </a:t>
            </a:r>
            <a:r>
              <a:rPr lang="en-US" sz="2000" b="1">
                <a:solidFill>
                  <a:srgbClr val="36FF29"/>
                </a:solidFill>
                <a:latin typeface="Calibri" pitchFamily="-110" charset="0"/>
              </a:rPr>
              <a:t>two people arrive at the same time</a:t>
            </a:r>
            <a:r>
              <a:rPr lang="en-US" sz="2000">
                <a:solidFill>
                  <a:srgbClr val="FFFFFF"/>
                </a:solidFill>
                <a:latin typeface="Calibri" pitchFamily="-110" charset="0"/>
              </a:rPr>
              <a:t>, the most experienced should immediately attend to the casualty.</a:t>
            </a:r>
            <a:endParaRPr lang="en-AU" sz="2000">
              <a:solidFill>
                <a:srgbClr val="FFFFFF"/>
              </a:solidFill>
              <a:latin typeface="Calibri" pitchFamily="-110" charset="0"/>
            </a:endParaRPr>
          </a:p>
          <a:p>
            <a:endParaRPr lang="en-US">
              <a:solidFill>
                <a:srgbClr val="FFFFFF"/>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Priority assessment procedures</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644525"/>
            <a:ext cx="8686800" cy="5908675"/>
          </a:xfrm>
          <a:prstGeom prst="rect">
            <a:avLst/>
          </a:prstGeom>
          <a:noFill/>
          <a:ln w="9525">
            <a:noFill/>
            <a:miter lim="800000"/>
            <a:headEnd/>
            <a:tailEnd/>
          </a:ln>
        </p:spPr>
        <p:txBody>
          <a:bodyPr>
            <a:spAutoFit/>
          </a:bodyPr>
          <a:lstStyle/>
          <a:p>
            <a:r>
              <a:rPr lang="en-US" sz="2000" b="1">
                <a:solidFill>
                  <a:srgbClr val="36FF29"/>
                </a:solidFill>
                <a:latin typeface="Calibri" pitchFamily="-110" charset="0"/>
              </a:rPr>
              <a:t>Procedures to follow during an emergency may include:</a:t>
            </a:r>
            <a:endParaRPr lang="en-AU" sz="2000" b="1">
              <a:solidFill>
                <a:srgbClr val="36FF29"/>
              </a:solidFill>
              <a:latin typeface="Calibri" pitchFamily="-110" charset="0"/>
            </a:endParaRPr>
          </a:p>
          <a:p>
            <a:pPr>
              <a:buFont typeface="Arial" charset="0"/>
              <a:buChar char="•"/>
            </a:pPr>
            <a:r>
              <a:rPr lang="en-US" sz="2000">
                <a:solidFill>
                  <a:schemeClr val="bg1"/>
                </a:solidFill>
                <a:latin typeface="Calibri" pitchFamily="-110" charset="0"/>
              </a:rPr>
              <a:t>requesting a mobile phone from bystanders</a:t>
            </a:r>
            <a:endParaRPr lang="en-AU" sz="2000">
              <a:solidFill>
                <a:schemeClr val="bg1"/>
              </a:solidFill>
              <a:latin typeface="Calibri" pitchFamily="-110" charset="0"/>
            </a:endParaRPr>
          </a:p>
          <a:p>
            <a:pPr>
              <a:buFont typeface="Arial" charset="0"/>
              <a:buChar char="•"/>
            </a:pPr>
            <a:r>
              <a:rPr lang="en-US" sz="2000">
                <a:solidFill>
                  <a:schemeClr val="bg1"/>
                </a:solidFill>
                <a:latin typeface="Calibri" pitchFamily="-110" charset="0"/>
              </a:rPr>
              <a:t>contacting emergency services</a:t>
            </a:r>
            <a:endParaRPr lang="en-AU" sz="2000">
              <a:solidFill>
                <a:schemeClr val="bg1"/>
              </a:solidFill>
              <a:latin typeface="Calibri" pitchFamily="-110" charset="0"/>
            </a:endParaRPr>
          </a:p>
          <a:p>
            <a:pPr>
              <a:buFont typeface="Arial" charset="0"/>
              <a:buChar char="•"/>
            </a:pPr>
            <a:r>
              <a:rPr lang="en-US" sz="2000">
                <a:solidFill>
                  <a:schemeClr val="bg1"/>
                </a:solidFill>
                <a:latin typeface="Calibri" pitchFamily="-110" charset="0"/>
              </a:rPr>
              <a:t>directing people to go for help</a:t>
            </a:r>
            <a:endParaRPr lang="en-AU" sz="2000">
              <a:solidFill>
                <a:schemeClr val="bg1"/>
              </a:solidFill>
              <a:latin typeface="Calibri" pitchFamily="-110" charset="0"/>
            </a:endParaRPr>
          </a:p>
          <a:p>
            <a:pPr>
              <a:buFont typeface="Arial" charset="0"/>
              <a:buChar char="•"/>
            </a:pPr>
            <a:r>
              <a:rPr lang="en-US" sz="2000">
                <a:solidFill>
                  <a:schemeClr val="bg1"/>
                </a:solidFill>
                <a:latin typeface="Calibri" pitchFamily="-110" charset="0"/>
              </a:rPr>
              <a:t>instructing people on how to give two-operator cardiopulmonary resuscitation</a:t>
            </a:r>
            <a:endParaRPr lang="en-AU" sz="2000">
              <a:solidFill>
                <a:schemeClr val="bg1"/>
              </a:solidFill>
              <a:latin typeface="Calibri" pitchFamily="-110" charset="0"/>
            </a:endParaRPr>
          </a:p>
          <a:p>
            <a:pPr>
              <a:buFont typeface="Arial" charset="0"/>
              <a:buChar char="•"/>
            </a:pPr>
            <a:r>
              <a:rPr lang="en-US" sz="2000">
                <a:solidFill>
                  <a:schemeClr val="bg1"/>
                </a:solidFill>
                <a:latin typeface="Calibri" pitchFamily="-110" charset="0"/>
              </a:rPr>
              <a:t>observing people who may be in a state of shock</a:t>
            </a:r>
            <a:endParaRPr lang="en-AU" sz="2000">
              <a:solidFill>
                <a:schemeClr val="bg1"/>
              </a:solidFill>
              <a:latin typeface="Calibri" pitchFamily="-110" charset="0"/>
            </a:endParaRPr>
          </a:p>
          <a:p>
            <a:pPr>
              <a:buFont typeface="Arial" charset="0"/>
              <a:buChar char="•"/>
            </a:pPr>
            <a:r>
              <a:rPr lang="en-US" sz="2000">
                <a:solidFill>
                  <a:schemeClr val="bg1"/>
                </a:solidFill>
                <a:latin typeface="Calibri" pitchFamily="-110" charset="0"/>
              </a:rPr>
              <a:t>requesting assistance with bandaging, control of bleeding or attaching</a:t>
            </a:r>
            <a:endParaRPr lang="en-AU" sz="2000">
              <a:solidFill>
                <a:schemeClr val="bg1"/>
              </a:solidFill>
              <a:latin typeface="Calibri" pitchFamily="-110" charset="0"/>
            </a:endParaRPr>
          </a:p>
          <a:p>
            <a:pPr>
              <a:buFont typeface="Arial" charset="0"/>
              <a:buChar char="•"/>
            </a:pPr>
            <a:r>
              <a:rPr lang="en-US" sz="2000">
                <a:solidFill>
                  <a:schemeClr val="bg1"/>
                </a:solidFill>
                <a:latin typeface="Calibri" pitchFamily="-110" charset="0"/>
              </a:rPr>
              <a:t>slings and splints</a:t>
            </a:r>
            <a:endParaRPr lang="en-AU" sz="2000">
              <a:solidFill>
                <a:schemeClr val="bg1"/>
              </a:solidFill>
              <a:latin typeface="Calibri" pitchFamily="-110" charset="0"/>
            </a:endParaRPr>
          </a:p>
          <a:p>
            <a:r>
              <a:rPr lang="en-US" sz="2000">
                <a:solidFill>
                  <a:schemeClr val="bg1"/>
                </a:solidFill>
                <a:latin typeface="Calibri" pitchFamily="-110" charset="0"/>
              </a:rPr>
              <a:t> </a:t>
            </a:r>
            <a:endParaRPr lang="en-AU" sz="2000">
              <a:solidFill>
                <a:schemeClr val="bg1"/>
              </a:solidFill>
              <a:latin typeface="Calibri" pitchFamily="-110" charset="0"/>
            </a:endParaRPr>
          </a:p>
          <a:p>
            <a:r>
              <a:rPr lang="en-US" sz="2000" b="1">
                <a:solidFill>
                  <a:srgbClr val="36FF29"/>
                </a:solidFill>
                <a:latin typeface="Calibri" pitchFamily="-110" charset="0"/>
              </a:rPr>
              <a:t>When contacting emergency services, the following order of priorities needs</a:t>
            </a:r>
            <a:endParaRPr lang="en-AU" sz="2000" b="1">
              <a:solidFill>
                <a:srgbClr val="36FF29"/>
              </a:solidFill>
              <a:latin typeface="Calibri" pitchFamily="-110" charset="0"/>
            </a:endParaRPr>
          </a:p>
          <a:p>
            <a:r>
              <a:rPr lang="en-US" sz="2000" b="1">
                <a:solidFill>
                  <a:srgbClr val="36FF29"/>
                </a:solidFill>
                <a:latin typeface="Calibri" pitchFamily="-110" charset="0"/>
              </a:rPr>
              <a:t>to be observed.</a:t>
            </a:r>
            <a:endParaRPr lang="en-AU" sz="2000" b="1">
              <a:solidFill>
                <a:srgbClr val="36FF29"/>
              </a:solidFill>
              <a:latin typeface="Calibri" pitchFamily="-110" charset="0"/>
            </a:endParaRPr>
          </a:p>
          <a:p>
            <a:r>
              <a:rPr lang="en-US" sz="2000">
                <a:solidFill>
                  <a:schemeClr val="bg1"/>
                </a:solidFill>
                <a:latin typeface="Calibri" pitchFamily="-110" charset="0"/>
              </a:rPr>
              <a:t>• Dial 000 and request help.</a:t>
            </a:r>
            <a:endParaRPr lang="en-AU" sz="2000">
              <a:solidFill>
                <a:schemeClr val="bg1"/>
              </a:solidFill>
              <a:latin typeface="Calibri" pitchFamily="-110" charset="0"/>
            </a:endParaRPr>
          </a:p>
          <a:p>
            <a:r>
              <a:rPr lang="en-US" sz="2000">
                <a:solidFill>
                  <a:schemeClr val="bg1"/>
                </a:solidFill>
                <a:latin typeface="Calibri" pitchFamily="-110" charset="0"/>
              </a:rPr>
              <a:t>• State the type of accident (car, drowning, electrocution, etc.).</a:t>
            </a:r>
            <a:endParaRPr lang="en-AU" sz="2000">
              <a:solidFill>
                <a:schemeClr val="bg1"/>
              </a:solidFill>
              <a:latin typeface="Calibri" pitchFamily="-110" charset="0"/>
            </a:endParaRPr>
          </a:p>
          <a:p>
            <a:r>
              <a:rPr lang="en-US" sz="2000">
                <a:solidFill>
                  <a:schemeClr val="bg1"/>
                </a:solidFill>
                <a:latin typeface="Calibri" pitchFamily="-110" charset="0"/>
              </a:rPr>
              <a:t>• State the number of people injured.</a:t>
            </a:r>
            <a:endParaRPr lang="en-AU" sz="2000">
              <a:solidFill>
                <a:schemeClr val="bg1"/>
              </a:solidFill>
              <a:latin typeface="Calibri" pitchFamily="-110" charset="0"/>
            </a:endParaRPr>
          </a:p>
          <a:p>
            <a:r>
              <a:rPr lang="en-US" sz="2000">
                <a:solidFill>
                  <a:schemeClr val="bg1"/>
                </a:solidFill>
                <a:latin typeface="Calibri" pitchFamily="-110" charset="0"/>
              </a:rPr>
              <a:t>• Clearly identify the location by providing the house number, street and</a:t>
            </a:r>
            <a:endParaRPr lang="en-AU" sz="2000">
              <a:solidFill>
                <a:schemeClr val="bg1"/>
              </a:solidFill>
              <a:latin typeface="Calibri" pitchFamily="-110" charset="0"/>
            </a:endParaRPr>
          </a:p>
          <a:p>
            <a:r>
              <a:rPr lang="en-US" sz="2000">
                <a:solidFill>
                  <a:schemeClr val="bg1"/>
                </a:solidFill>
                <a:latin typeface="Calibri" pitchFamily="-110" charset="0"/>
              </a:rPr>
              <a:t>suburb. If an accident has happened on the road, name the road and the</a:t>
            </a:r>
            <a:endParaRPr lang="en-AU" sz="2000">
              <a:solidFill>
                <a:schemeClr val="bg1"/>
              </a:solidFill>
              <a:latin typeface="Calibri" pitchFamily="-110" charset="0"/>
            </a:endParaRPr>
          </a:p>
          <a:p>
            <a:r>
              <a:rPr lang="en-US" sz="2000">
                <a:solidFill>
                  <a:schemeClr val="bg1"/>
                </a:solidFill>
                <a:latin typeface="Calibri" pitchFamily="-110" charset="0"/>
              </a:rPr>
              <a:t>nearest cross-street if possible.</a:t>
            </a:r>
            <a:endParaRPr lang="en-AU" sz="2000">
              <a:solidFill>
                <a:schemeClr val="bg1"/>
              </a:solidFill>
              <a:latin typeface="Calibri" pitchFamily="-110" charset="0"/>
            </a:endParaRPr>
          </a:p>
          <a:p>
            <a:endParaRPr lang="en-US" sz="2000">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28600"/>
            <a:ext cx="8229600" cy="1143000"/>
          </a:xfrm>
          <a:extLst>
            <a:ext uri="{909E8E84-426E-40DD-AFC4-6F175D3DCCD1}"/>
            <a:ext uri="{91240B29-F687-4F45-9708-019B960494DF}"/>
          </a:extLst>
        </p:spPr>
        <p:txBody>
          <a:bodyPr rtlCol="0">
            <a:noAutofit/>
          </a:bodyPr>
          <a:lstStyle/>
          <a:p>
            <a:pPr eaLnBrk="1" fontAlgn="auto" hangingPunct="1">
              <a:spcAft>
                <a:spcPts val="0"/>
              </a:spcAft>
              <a:defRPr/>
            </a:pPr>
            <a:r>
              <a:rPr lang="en-US"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DRABCD</a:t>
            </a:r>
            <a:endParaRPr lang="en-US"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endParaRPr>
          </a:p>
        </p:txBody>
      </p:sp>
      <p:sp>
        <p:nvSpPr>
          <p:cNvPr id="9" name="TextBox 8"/>
          <p:cNvSpPr txBox="1">
            <a:spLocks noChangeArrowheads="1"/>
          </p:cNvSpPr>
          <p:nvPr/>
        </p:nvSpPr>
        <p:spPr bwMode="auto">
          <a:xfrm>
            <a:off x="228600" y="473075"/>
            <a:ext cx="8686800" cy="1508125"/>
          </a:xfrm>
          <a:prstGeom prst="rect">
            <a:avLst/>
          </a:prstGeom>
          <a:noFill/>
          <a:ln w="9525">
            <a:noFill/>
            <a:miter lim="800000"/>
            <a:headEnd/>
            <a:tailEnd/>
          </a:ln>
        </p:spPr>
        <p:txBody>
          <a:bodyPr>
            <a:spAutoFit/>
          </a:bodyPr>
          <a:lstStyle/>
          <a:p>
            <a:pPr algn="ctr"/>
            <a:r>
              <a:rPr lang="en-US">
                <a:solidFill>
                  <a:schemeClr val="bg1"/>
                </a:solidFill>
              </a:rPr>
              <a:t>The DRABCD action plan is easy to remember and, when the procedures are carried out correctly, you have the best chance of sustaining life, preventing further injury and minimising risk to all</a:t>
            </a:r>
            <a:r>
              <a:rPr lang="en-US"/>
              <a:t>.</a:t>
            </a:r>
            <a:endParaRPr lang="en-AU"/>
          </a:p>
          <a:p>
            <a:endParaRPr lang="en-US" sz="2000">
              <a:solidFill>
                <a:schemeClr val="bg1"/>
              </a:solidFill>
              <a:latin typeface="Calibri" pitchFamily="-110" charset="0"/>
            </a:endParaRPr>
          </a:p>
          <a:p>
            <a:endParaRPr lang="en-AU">
              <a:solidFill>
                <a:schemeClr val="bg1"/>
              </a:solidFill>
              <a:latin typeface="Calibri" pitchFamily="-110" charset="0"/>
            </a:endParaRPr>
          </a:p>
          <a:p>
            <a:endParaRPr lang="en-AU">
              <a:solidFill>
                <a:schemeClr val="bg1"/>
              </a:solidFill>
              <a:latin typeface="Calibri" pitchFamily="-110" charset="0"/>
            </a:endParaRPr>
          </a:p>
        </p:txBody>
      </p:sp>
      <p:pic>
        <p:nvPicPr>
          <p:cNvPr id="11268" name="Picture 4"/>
          <p:cNvPicPr>
            <a:picLocks noChangeAspect="1"/>
          </p:cNvPicPr>
          <p:nvPr/>
        </p:nvPicPr>
        <p:blipFill>
          <a:blip r:embed="rId2"/>
          <a:srcRect/>
          <a:stretch>
            <a:fillRect/>
          </a:stretch>
        </p:blipFill>
        <p:spPr bwMode="auto">
          <a:xfrm>
            <a:off x="120650" y="1543050"/>
            <a:ext cx="8902700" cy="37719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lide(fromBottom)">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444</TotalTime>
  <Words>2362</Words>
  <Application>Microsoft Office PowerPoint</Application>
  <PresentationFormat>On-screen Show (4:3)</PresentationFormat>
  <Paragraphs>322</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ＭＳ Ｐゴシック</vt:lpstr>
      <vt:lpstr>Calibri</vt:lpstr>
      <vt:lpstr>Wingdings</vt:lpstr>
      <vt:lpstr>Office Theme</vt:lpstr>
      <vt:lpstr>Slide 1</vt:lpstr>
      <vt:lpstr>Focus Questions</vt:lpstr>
      <vt:lpstr>Slide 3</vt:lpstr>
      <vt:lpstr>Setting priorities for managing a first aid situation &amp; assessing the casualty</vt:lpstr>
      <vt:lpstr>Slide 5</vt:lpstr>
      <vt:lpstr>Slide 6</vt:lpstr>
      <vt:lpstr>Priority assessment procedures</vt:lpstr>
      <vt:lpstr>Priority assessment procedures</vt:lpstr>
      <vt:lpstr>DRABCD</vt:lpstr>
      <vt:lpstr>recovery POSITION</vt:lpstr>
      <vt:lpstr>      ACTIVITY: CPR</vt:lpstr>
      <vt:lpstr>STOP REGIME</vt:lpstr>
      <vt:lpstr>ACTIVITY: Crisis MANAGEMENT</vt:lpstr>
      <vt:lpstr>Medical referral </vt:lpstr>
      <vt:lpstr>ACTIVITY: minute to win it-  Crisis MANAGEMENT</vt:lpstr>
      <vt:lpstr>Slide 16</vt:lpstr>
      <vt:lpstr>Management of injuries</vt:lpstr>
      <vt:lpstr>Practical activity Applying bandages, slings &amp; splints</vt:lpstr>
      <vt:lpstr>Slide 19</vt:lpstr>
      <vt:lpstr>Physical environment</vt:lpstr>
      <vt:lpstr>Traffic accidents</vt:lpstr>
      <vt:lpstr>Traffic accidents</vt:lpstr>
      <vt:lpstr>WATER ENVIRONMENTS</vt:lpstr>
      <vt:lpstr>ELECTRICITY</vt:lpstr>
      <vt:lpstr>Infection control &amp; protection</vt:lpstr>
      <vt:lpstr>HIV/AIDS</vt:lpstr>
      <vt:lpstr>HIV/AIDS</vt:lpstr>
      <vt:lpstr>ACTIVITY: SAFETY FIRST </vt:lpstr>
      <vt:lpstr>Legal &amp; Moral obligations</vt:lpstr>
      <vt:lpstr>Moral Responsibility</vt:lpstr>
      <vt:lpstr>Common sense vs heroics</vt:lpstr>
      <vt:lpstr>SUPPORT FOLLOWING FIRST AID SITUATIONS </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Vasiti Ratusau</dc:creator>
  <cp:lastModifiedBy>DET User</cp:lastModifiedBy>
  <cp:revision>53</cp:revision>
  <dcterms:created xsi:type="dcterms:W3CDTF">2012-06-28T18:30:51Z</dcterms:created>
  <dcterms:modified xsi:type="dcterms:W3CDTF">2012-10-09T05:01:16Z</dcterms:modified>
</cp:coreProperties>
</file>