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8" r:id="rId3"/>
    <p:sldId id="257" r:id="rId4"/>
    <p:sldId id="259" r:id="rId5"/>
    <p:sldId id="260" r:id="rId6"/>
    <p:sldId id="261" r:id="rId7"/>
    <p:sldId id="263" r:id="rId8"/>
    <p:sldId id="262" r:id="rId9"/>
    <p:sldId id="264" r:id="rId10"/>
    <p:sldId id="266" r:id="rId11"/>
    <p:sldId id="265" r:id="rId12"/>
    <p:sldId id="268" r:id="rId13"/>
    <p:sldId id="267"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3" r:id="rId28"/>
    <p:sldId id="284" r:id="rId29"/>
    <p:sldId id="285" r:id="rId30"/>
    <p:sldId id="282"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5" r:id="rId60"/>
    <p:sldId id="314" r:id="rId61"/>
    <p:sldId id="316" r:id="rId62"/>
    <p:sldId id="319" r:id="rId63"/>
    <p:sldId id="317" r:id="rId64"/>
    <p:sldId id="318" r:id="rId65"/>
    <p:sldId id="320" r:id="rId66"/>
    <p:sldId id="321" r:id="rId67"/>
    <p:sldId id="322" r:id="rId68"/>
  </p:sldIdLst>
  <p:sldSz cx="9144000" cy="6858000" type="screen4x3"/>
  <p:notesSz cx="6858000" cy="9144000"/>
  <p:custDataLst>
    <p:tags r:id="rId70"/>
  </p:custDataLst>
  <p:defaultTextStyle>
    <a:defPPr>
      <a:defRPr lang="en-US"/>
    </a:defPPr>
    <a:lvl1pPr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1pPr>
    <a:lvl2pPr marL="4572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2pPr>
    <a:lvl3pPr marL="9144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3pPr>
    <a:lvl4pPr marL="13716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4pPr>
    <a:lvl5pPr marL="18288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5pPr>
    <a:lvl6pPr marL="22860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6pPr>
    <a:lvl7pPr marL="27432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7pPr>
    <a:lvl8pPr marL="32004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8pPr>
    <a:lvl9pPr marL="36576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8" d="100"/>
          <a:sy n="98" d="100"/>
        </p:scale>
        <p:origin x="-6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gs" Target="tags/tag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085775-971A-D94D-A542-C45EA328C2BD}" type="datetime1">
              <a:rPr lang="en-US"/>
              <a:pPr>
                <a:defRPr/>
              </a:pPr>
              <a:t>10/8/12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451C42-3639-134C-A355-33573620C0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F135AE-7B9C-054C-8338-C81305E3F5C0}" type="datetime1">
              <a:rPr lang="en-US"/>
              <a:pPr>
                <a:defRPr/>
              </a:pPr>
              <a:t>10/8/12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5CA0AE-E85A-A14C-87EA-AF955C87D0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5C24A8-DA79-AC4C-89D1-491B43436D15}" type="datetime1">
              <a:rPr lang="en-US"/>
              <a:pPr>
                <a:defRPr/>
              </a:pPr>
              <a:t>10/8/12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039B60-6591-2142-803A-3C1F205524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DF02FE-2628-D044-B8B6-9D7C1A26B42B}" type="datetime1">
              <a:rPr lang="en-US"/>
              <a:pPr>
                <a:defRPr/>
              </a:pPr>
              <a:t>10/8/12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366D96-995B-114F-ADBE-B995799BB3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B86CD4-9E76-1848-BCB2-D8DCA1AD4C72}" type="datetime1">
              <a:rPr lang="en-US"/>
              <a:pPr>
                <a:defRPr/>
              </a:pPr>
              <a:t>10/8/12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3BC066-1638-914B-B3A7-FD032F1F7E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5A1E4F-A071-994A-9ECC-F8A112B0BAFE}" type="datetime1">
              <a:rPr lang="en-US"/>
              <a:pPr>
                <a:defRPr/>
              </a:pPr>
              <a:t>10/8/12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87F4A9-B23C-6944-9511-3DC41D6F41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A9C294-FEB4-5947-A938-E0E38258219B}" type="datetime1">
              <a:rPr lang="en-US"/>
              <a:pPr>
                <a:defRPr/>
              </a:pPr>
              <a:t>10/8/12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7F32D5-A75E-0C4F-ADC0-C9EB24C6E8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602003-8386-7E40-AD6C-E69C53849A31}" type="datetime1">
              <a:rPr lang="en-US"/>
              <a:pPr>
                <a:defRPr/>
              </a:pPr>
              <a:t>10/8/12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E14542-8944-9C49-94C8-CB8DED29AE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E0303E-8047-B841-ABE9-82B0DBFE2F41}" type="datetime1">
              <a:rPr lang="en-US"/>
              <a:pPr>
                <a:defRPr/>
              </a:pPr>
              <a:t>10/8/12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C4093DC-ED26-F440-B42B-7A1D29C939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0AA69A-764F-C745-97B0-F0050DA490CD}" type="datetime1">
              <a:rPr lang="en-US"/>
              <a:pPr>
                <a:defRPr/>
              </a:pPr>
              <a:t>10/8/12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45A05F-C41E-044C-A0B9-10AFEE24FB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70D329-8D33-6B43-B58F-BE1DDB6B08BC}" type="datetime1">
              <a:rPr lang="en-US"/>
              <a:pPr>
                <a:defRPr/>
              </a:pPr>
              <a:t>10/8/12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B97EDB-77BB-9C44-8A0F-5DA020BD35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ＭＳ Ｐゴシック" pitchFamily="-110" charset="-128"/>
              </a:defRPr>
            </a:lvl1pPr>
          </a:lstStyle>
          <a:p>
            <a:pPr>
              <a:defRPr/>
            </a:pPr>
            <a:fld id="{67035800-C928-3F49-948A-DF72DD692E1D}" type="datetime1">
              <a:rPr lang="en-US"/>
              <a:pPr>
                <a:defRPr/>
              </a:pPr>
              <a:t>10/8/12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ＭＳ Ｐゴシック" pitchFamily="-110" charset="-128"/>
              </a:defRPr>
            </a:lvl1pPr>
          </a:lstStyle>
          <a:p>
            <a:pPr>
              <a:defRPr/>
            </a:pPr>
            <a:fld id="{AF4A0079-7C92-AE46-8153-A49DB7E787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itchFamily="-83"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itchFamily="-83"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itchFamily="-83"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itchFamily="-83"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itchFamily="-83"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wmf"/><Relationship Id="rId3" Type="http://schemas.openxmlformats.org/officeDocument/2006/relationships/image" Target="../media/image2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wmf"/><Relationship Id="rId6"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wmf"/><Relationship Id="rId3" Type="http://schemas.openxmlformats.org/officeDocument/2006/relationships/image" Target="../media/image2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30.wmf"/><Relationship Id="rId1" Type="http://schemas.openxmlformats.org/officeDocument/2006/relationships/slideLayout" Target="../slideLayouts/slideLayout2.xml"/><Relationship Id="rId2" Type="http://schemas.openxmlformats.org/officeDocument/2006/relationships/image" Target="../media/image2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wmf"/><Relationship Id="rId3" Type="http://schemas.openxmlformats.org/officeDocument/2006/relationships/image" Target="../media/image3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df"/><Relationship Id="rId3" Type="http://schemas.openxmlformats.org/officeDocument/2006/relationships/image" Target="../media/image5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 y="2590800"/>
            <a:ext cx="4876800" cy="1323439"/>
          </a:xfrm>
          <a:prstGeom prst="rect">
            <a:avLst/>
          </a:prstGeom>
          <a:noFill/>
        </p:spPr>
        <p:txBody>
          <a:bodyPr>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Better Heath for Individuals</a:t>
            </a:r>
          </a:p>
        </p:txBody>
      </p:sp>
      <p:sp>
        <p:nvSpPr>
          <p:cNvPr id="7" name="Rectangle 6"/>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11PDHPE Preliminary Course</a:t>
            </a:r>
          </a:p>
        </p:txBody>
      </p:sp>
      <p:sp>
        <p:nvSpPr>
          <p:cNvPr id="8" name="Rectangle 7"/>
          <p:cNvSpPr/>
          <p:nvPr/>
        </p:nvSpPr>
        <p:spPr>
          <a:xfrm>
            <a:off x="1391302" y="1667470"/>
            <a:ext cx="2018025"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Core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Relative and Dynamic nature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531" name="TextBox 3"/>
          <p:cNvSpPr txBox="1">
            <a:spLocks noChangeArrowheads="1"/>
          </p:cNvSpPr>
          <p:nvPr/>
        </p:nvSpPr>
        <p:spPr bwMode="auto">
          <a:xfrm>
            <a:off x="457200" y="1414463"/>
            <a:ext cx="8229600" cy="3786187"/>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Health is relative to our own circumstances and that of others, and our level of health is never static. Our health varies over time. Illnesses, accidents, personal experiences or environmental factors can impact our level of health any number of times during our lives from very well to well, off-colour to ill, very unwell to critically ill and then back to full health. These continual changes in our state of health mean that health is dynamic  </a:t>
            </a:r>
          </a:p>
          <a:p>
            <a:pPr algn="ctr"/>
            <a:endParaRPr lang="en-US" sz="2000"/>
          </a:p>
          <a:p>
            <a:pPr algn="ctr"/>
            <a:endParaRPr lang="en-US" sz="2000"/>
          </a:p>
          <a:p>
            <a:pPr algn="ctr"/>
            <a:r>
              <a:rPr lang="en-US" sz="2000" b="1">
                <a:solidFill>
                  <a:srgbClr val="FF0000"/>
                </a:solidFill>
              </a:rPr>
              <a:t>Dynamic nature </a:t>
            </a:r>
            <a:r>
              <a:rPr lang="en-US" sz="2000"/>
              <a:t>of health refers to the constant fluctuations that occur in our level of health.</a:t>
            </a:r>
          </a:p>
          <a:p>
            <a:pPr algn="ctr"/>
            <a:endParaRPr lang="en-US" sz="2000"/>
          </a:p>
          <a:p>
            <a:pPr algn="ctr"/>
            <a:endParaRPr lang="en-US" sz="2000"/>
          </a:p>
        </p:txBody>
      </p:sp>
      <p:pic>
        <p:nvPicPr>
          <p:cNvPr id="22532" name="Picture 5" descr="Sweating - Alert.wmf"/>
          <p:cNvPicPr>
            <a:picLocks noChangeAspect="1"/>
          </p:cNvPicPr>
          <p:nvPr/>
        </p:nvPicPr>
        <p:blipFill>
          <a:blip r:embed="rId2"/>
          <a:srcRect/>
          <a:stretch>
            <a:fillRect/>
          </a:stretch>
        </p:blipFill>
        <p:spPr bwMode="auto">
          <a:xfrm>
            <a:off x="3908425" y="4767263"/>
            <a:ext cx="1425575" cy="1862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Perceptions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555" name="TextBox 3"/>
          <p:cNvSpPr txBox="1">
            <a:spLocks noChangeArrowheads="1"/>
          </p:cNvSpPr>
          <p:nvPr/>
        </p:nvSpPr>
        <p:spPr bwMode="auto">
          <a:xfrm>
            <a:off x="457200" y="990600"/>
            <a:ext cx="8229600" cy="5632450"/>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People’s perception of health is highly subjective. These different perceptions impact the priority we place on health and the type of actions taken. For example, exercise and sport may be more important to some compared to others.</a:t>
            </a:r>
          </a:p>
          <a:p>
            <a:pPr algn="ctr"/>
            <a:endParaRPr lang="en-US" sz="2000"/>
          </a:p>
          <a:p>
            <a:pPr algn="ctr"/>
            <a:r>
              <a:rPr lang="en-US" sz="2000"/>
              <a:t>When making judgments about our level of health and wellbeing our perceptions are influenced by a range of factors, including:</a:t>
            </a:r>
          </a:p>
          <a:p>
            <a:pPr algn="ctr"/>
            <a:endParaRPr lang="en-US" sz="2000"/>
          </a:p>
          <a:p>
            <a:pPr algn="ctr"/>
            <a:endParaRPr lang="en-US" sz="2000"/>
          </a:p>
          <a:p>
            <a:pPr algn="ctr"/>
            <a:endParaRPr lang="en-US" sz="2000"/>
          </a:p>
          <a:p>
            <a:pPr algn="ctr"/>
            <a:endParaRPr lang="en-US" sz="2000"/>
          </a:p>
          <a:p>
            <a:pPr algn="ctr"/>
            <a:endParaRPr lang="en-US" sz="2000"/>
          </a:p>
          <a:p>
            <a:pPr algn="ctr"/>
            <a:endParaRPr lang="en-US" sz="2000"/>
          </a:p>
          <a:p>
            <a:pPr algn="ctr"/>
            <a:endParaRPr lang="en-US" sz="2000"/>
          </a:p>
          <a:p>
            <a:pPr algn="ctr"/>
            <a:endParaRPr lang="en-US" sz="2000"/>
          </a:p>
          <a:p>
            <a:pPr algn="ctr"/>
            <a:endParaRPr lang="en-US" sz="2000"/>
          </a:p>
          <a:p>
            <a:endParaRPr lang="en-US" sz="2000"/>
          </a:p>
          <a:p>
            <a:endParaRPr lang="en-US"/>
          </a:p>
          <a:p>
            <a:endParaRPr lang="en-US"/>
          </a:p>
        </p:txBody>
      </p:sp>
      <p:pic>
        <p:nvPicPr>
          <p:cNvPr id="23556" name="Picture 3"/>
          <p:cNvPicPr>
            <a:picLocks noChangeAspect="1"/>
          </p:cNvPicPr>
          <p:nvPr/>
        </p:nvPicPr>
        <p:blipFill>
          <a:blip r:embed="rId2"/>
          <a:srcRect/>
          <a:stretch>
            <a:fillRect/>
          </a:stretch>
        </p:blipFill>
        <p:spPr bwMode="auto">
          <a:xfrm>
            <a:off x="2667000" y="3124200"/>
            <a:ext cx="3810000" cy="349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Implications of different Perceptions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579" name="TextBox 3"/>
          <p:cNvSpPr txBox="1">
            <a:spLocks noChangeArrowheads="1"/>
          </p:cNvSpPr>
          <p:nvPr/>
        </p:nvSpPr>
        <p:spPr bwMode="auto">
          <a:xfrm>
            <a:off x="228600" y="1295400"/>
            <a:ext cx="8686800" cy="5324475"/>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Implications at an individual level</a:t>
            </a:r>
          </a:p>
          <a:p>
            <a:r>
              <a:rPr lang="en-US" sz="2000"/>
              <a:t>On an individual level, people’s perceptions of their health have a significant influence on their lifestyle choices and behaviours relating to health. For example, a person who regularly drinks large amounts of alcohol and recognises that this behaviour has a detrimental effect on their health is more likely to stop drinking, limit their alcohol intake or seek professional help compared to someone who does not believe their alcohol consumption is causing them harm.</a:t>
            </a:r>
          </a:p>
          <a:p>
            <a:r>
              <a:rPr lang="en-US" sz="2000"/>
              <a:t>On the other hand, an incorrect or distorted assessment of our health status-such as perceiving ourselves to be overweight when our weight fits within a healthy range, could lead to harmful health behaviours.</a:t>
            </a:r>
          </a:p>
          <a:p>
            <a:r>
              <a:rPr lang="en-US" sz="2000"/>
              <a:t>Differing perceptions of health may also have the potential to reinforce stereotypes. For example, a belief of being skinny or well tanned is healthy may encourage negative health behaviours such as skipping meals, excessive dieting or sun baking.</a:t>
            </a:r>
          </a:p>
          <a:p>
            <a:endParaRPr lang="en-US" sz="2000"/>
          </a:p>
          <a:p>
            <a:r>
              <a:rPr lang="en-US" sz="2000" i="1">
                <a:solidFill>
                  <a:srgbClr val="FF6600"/>
                </a:solidFill>
                <a:latin typeface="Bauhaus 93" pitchFamily="-83" charset="0"/>
              </a:rPr>
              <a:t>Activity – Inquiry (Page 16)</a:t>
            </a:r>
            <a:endParaRPr lang="en-US" sz="2000"/>
          </a:p>
          <a:p>
            <a:pPr algn="ctr"/>
            <a:endParaRPr lang="en-US" sz="2000"/>
          </a:p>
        </p:txBody>
      </p:sp>
      <p:pic>
        <p:nvPicPr>
          <p:cNvPr id="24580" name="Picture 5" descr="Disappointed.wmf"/>
          <p:cNvPicPr>
            <a:picLocks noChangeAspect="1"/>
          </p:cNvPicPr>
          <p:nvPr/>
        </p:nvPicPr>
        <p:blipFill>
          <a:blip r:embed="rId2"/>
          <a:srcRect/>
          <a:stretch>
            <a:fillRect/>
          </a:stretch>
        </p:blipFill>
        <p:spPr bwMode="auto">
          <a:xfrm>
            <a:off x="8001000" y="5334000"/>
            <a:ext cx="9144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Implications of different Perceptions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5603" name="TextBox 3"/>
          <p:cNvSpPr txBox="1">
            <a:spLocks noChangeArrowheads="1"/>
          </p:cNvSpPr>
          <p:nvPr/>
        </p:nvSpPr>
        <p:spPr bwMode="auto">
          <a:xfrm>
            <a:off x="228600" y="1447800"/>
            <a:ext cx="8686800" cy="5016500"/>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Implications at policy level</a:t>
            </a:r>
          </a:p>
          <a:p>
            <a:r>
              <a:rPr lang="en-US" sz="2000"/>
              <a:t>The perception of the health status of Australians held by various levels of government, health professionals and non-government organisations drives government health policies and expenditure. Statistics of ill health are gathered to measure the health of individuals, communities and nations. </a:t>
            </a:r>
          </a:p>
          <a:p>
            <a:r>
              <a:rPr lang="en-US" sz="2000"/>
              <a:t>These statistics show rates of mortality, morbidity, life expectancy and years of life lost to premature mortality and causes of hosiptalisation.</a:t>
            </a:r>
          </a:p>
          <a:p>
            <a:endParaRPr lang="en-US" sz="2000" b="1">
              <a:solidFill>
                <a:srgbClr val="FF0000"/>
              </a:solidFill>
            </a:endParaRPr>
          </a:p>
          <a:p>
            <a:r>
              <a:rPr lang="en-US" sz="2000" b="1">
                <a:solidFill>
                  <a:srgbClr val="FF0000"/>
                </a:solidFill>
              </a:rPr>
              <a:t>Mortality </a:t>
            </a:r>
            <a:r>
              <a:rPr lang="en-US" sz="2000"/>
              <a:t>is the number of deaths in a given population from a particular cause and/or over a period of time</a:t>
            </a:r>
          </a:p>
          <a:p>
            <a:endParaRPr lang="en-US" sz="2000"/>
          </a:p>
          <a:p>
            <a:r>
              <a:rPr lang="en-US" sz="2000" b="1">
                <a:solidFill>
                  <a:srgbClr val="FF0000"/>
                </a:solidFill>
              </a:rPr>
              <a:t>Morbidity</a:t>
            </a:r>
            <a:r>
              <a:rPr lang="en-US" sz="2000"/>
              <a:t> is the incidence or level of illness or sickness in a given population.</a:t>
            </a:r>
          </a:p>
          <a:p>
            <a:endParaRPr lang="en-US" sz="2000"/>
          </a:p>
          <a:p>
            <a:r>
              <a:rPr lang="en-US" sz="2000" b="1">
                <a:solidFill>
                  <a:srgbClr val="FF0000"/>
                </a:solidFill>
              </a:rPr>
              <a:t>Life expectancy </a:t>
            </a:r>
            <a:r>
              <a:rPr lang="en-US" sz="2000"/>
              <a:t>is the average number of years of life remaining to a person at a particular age, based on current death rates.</a:t>
            </a:r>
          </a:p>
          <a:p>
            <a:pPr algn="ctr"/>
            <a:endParaRPr lang="en-US" sz="2000"/>
          </a:p>
        </p:txBody>
      </p:sp>
      <p:pic>
        <p:nvPicPr>
          <p:cNvPr id="25604" name="Picture 3" descr="Woman with Gavel 1.wmf"/>
          <p:cNvPicPr>
            <a:picLocks noChangeAspect="1"/>
          </p:cNvPicPr>
          <p:nvPr/>
        </p:nvPicPr>
        <p:blipFill>
          <a:blip r:embed="rId2"/>
          <a:srcRect/>
          <a:stretch>
            <a:fillRect/>
          </a:stretch>
        </p:blipFill>
        <p:spPr bwMode="auto">
          <a:xfrm>
            <a:off x="228600" y="76200"/>
            <a:ext cx="866775" cy="146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Implications of different Perceptions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627" name="TextBox 3"/>
          <p:cNvSpPr txBox="1">
            <a:spLocks noChangeArrowheads="1"/>
          </p:cNvSpPr>
          <p:nvPr/>
        </p:nvSpPr>
        <p:spPr bwMode="auto">
          <a:xfrm>
            <a:off x="228600" y="1447800"/>
            <a:ext cx="8686800" cy="4708525"/>
          </a:xfrm>
          <a:prstGeom prst="rect">
            <a:avLst/>
          </a:prstGeom>
          <a:solidFill>
            <a:schemeClr val="bg1"/>
          </a:solidFill>
          <a:ln w="9525">
            <a:noFill/>
            <a:miter lim="800000"/>
            <a:headEnd/>
            <a:tailEnd/>
          </a:ln>
        </p:spPr>
        <p:txBody>
          <a:bodyPr>
            <a:prstTxWarp prst="textNoShape">
              <a:avLst/>
            </a:prstTxWarp>
            <a:spAutoFit/>
          </a:bodyPr>
          <a:lstStyle/>
          <a:p>
            <a:r>
              <a:rPr lang="en-US" sz="2000"/>
              <a:t>Analysis of these trends, known as epidemiology, influences health promotion and health care within Australia. It is used to identify areas of need, determine risk factors, target prevention strategies or intervention strategies towards particular populations. Determining these health priorities impacts significantly on the allocation of expenditure and the provision of resources by all levels of government. </a:t>
            </a:r>
          </a:p>
          <a:p>
            <a:r>
              <a:rPr lang="en-US" sz="2000"/>
              <a:t>Conflicting perceptions can result in insufficient funding, inadequate or inappropriate support being provided to meet specific needs. Insufficient allocation of funding can also limit the number and range of strategies that can be implemented to address various health issues.</a:t>
            </a:r>
          </a:p>
          <a:p>
            <a:endParaRPr lang="en-US" sz="2000"/>
          </a:p>
          <a:p>
            <a:r>
              <a:rPr lang="en-US" sz="2000" b="1" u="sng">
                <a:solidFill>
                  <a:srgbClr val="FF0000"/>
                </a:solidFill>
              </a:rPr>
              <a:t>FACT: </a:t>
            </a:r>
            <a:r>
              <a:rPr lang="en-US" sz="2000"/>
              <a:t>Australia’s health expenditure has increased from $72.2 billion in 1990-91 to $121.4 billion  </a:t>
            </a:r>
          </a:p>
          <a:p>
            <a:r>
              <a:rPr lang="en-US" sz="2000"/>
              <a:t> - this indicates that health as a whole has become more of a priority for the government. </a:t>
            </a:r>
          </a:p>
          <a:p>
            <a:pPr algn="ctr"/>
            <a:endParaRPr lang="en-US" sz="2000"/>
          </a:p>
        </p:txBody>
      </p:sp>
      <p:pic>
        <p:nvPicPr>
          <p:cNvPr id="26628" name="Picture 5" descr="Gavel 10.wmf"/>
          <p:cNvPicPr>
            <a:picLocks noChangeAspect="1"/>
          </p:cNvPicPr>
          <p:nvPr/>
        </p:nvPicPr>
        <p:blipFill>
          <a:blip r:embed="rId2"/>
          <a:srcRect/>
          <a:stretch>
            <a:fillRect/>
          </a:stretch>
        </p:blipFill>
        <p:spPr bwMode="auto">
          <a:xfrm>
            <a:off x="8001000" y="0"/>
            <a:ext cx="1143000" cy="1447800"/>
          </a:xfrm>
          <a:prstGeom prst="rect">
            <a:avLst/>
          </a:prstGeom>
          <a:noFill/>
          <a:ln w="9525">
            <a:noFill/>
            <a:miter lim="800000"/>
            <a:headEnd/>
            <a:tailEnd/>
          </a:ln>
        </p:spPr>
      </p:pic>
      <p:pic>
        <p:nvPicPr>
          <p:cNvPr id="26629" name="Picture 7" descr="Judge 02.wmf"/>
          <p:cNvPicPr>
            <a:picLocks noChangeAspect="1"/>
          </p:cNvPicPr>
          <p:nvPr/>
        </p:nvPicPr>
        <p:blipFill>
          <a:blip r:embed="rId3"/>
          <a:srcRect/>
          <a:stretch>
            <a:fillRect/>
          </a:stretch>
        </p:blipFill>
        <p:spPr bwMode="auto">
          <a:xfrm>
            <a:off x="0" y="457200"/>
            <a:ext cx="1752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Perceptions OF Health as social constructs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7651" name="TextBox 3"/>
          <p:cNvSpPr txBox="1">
            <a:spLocks noChangeArrowheads="1"/>
          </p:cNvSpPr>
          <p:nvPr/>
        </p:nvSpPr>
        <p:spPr bwMode="auto">
          <a:xfrm>
            <a:off x="228600" y="1447800"/>
            <a:ext cx="8686800" cy="5324475"/>
          </a:xfrm>
          <a:prstGeom prst="rect">
            <a:avLst/>
          </a:prstGeom>
          <a:solidFill>
            <a:schemeClr val="bg1"/>
          </a:solidFill>
          <a:ln w="9525">
            <a:noFill/>
            <a:miter lim="800000"/>
            <a:headEnd/>
            <a:tailEnd/>
          </a:ln>
        </p:spPr>
        <p:txBody>
          <a:bodyPr>
            <a:prstTxWarp prst="textNoShape">
              <a:avLst/>
            </a:prstTxWarp>
            <a:spAutoFit/>
          </a:bodyPr>
          <a:lstStyle/>
          <a:p>
            <a:r>
              <a:rPr lang="en-US" sz="2000"/>
              <a:t>Our views of good health and who possesses it are largely influenced by social, economic and cultural conditions of our family and society we live. This is referred to as our social construct.</a:t>
            </a:r>
          </a:p>
          <a:p>
            <a:endParaRPr lang="en-US" sz="2000"/>
          </a:p>
          <a:p>
            <a:r>
              <a:rPr lang="en-US" sz="2000" b="1">
                <a:solidFill>
                  <a:srgbClr val="FF0000"/>
                </a:solidFill>
              </a:rPr>
              <a:t>Social construct</a:t>
            </a:r>
            <a:r>
              <a:rPr lang="en-US" sz="2000"/>
              <a:t> is a concept that recognises that people have different views based on their social circumstances and ways of seeing, interpreting, interrelating and interacting with their environment</a:t>
            </a:r>
          </a:p>
          <a:p>
            <a:r>
              <a:rPr lang="en-US" sz="2000"/>
              <a:t> </a:t>
            </a:r>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pPr algn="ctr"/>
            <a:endParaRPr lang="en-US" sz="2000"/>
          </a:p>
        </p:txBody>
      </p:sp>
      <p:pic>
        <p:nvPicPr>
          <p:cNvPr id="27652" name="Picture 3"/>
          <p:cNvPicPr>
            <a:picLocks noChangeAspect="1"/>
          </p:cNvPicPr>
          <p:nvPr/>
        </p:nvPicPr>
        <p:blipFill>
          <a:blip r:embed="rId2"/>
          <a:srcRect/>
          <a:stretch>
            <a:fillRect/>
          </a:stretch>
        </p:blipFill>
        <p:spPr bwMode="auto">
          <a:xfrm>
            <a:off x="2286000" y="3581400"/>
            <a:ext cx="4384675"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Impact of media, peers and family</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Table 3"/>
          <p:cNvGraphicFramePr>
            <a:graphicFrameLocks noGrp="1"/>
          </p:cNvGraphicFramePr>
          <p:nvPr/>
        </p:nvGraphicFramePr>
        <p:xfrm>
          <a:off x="381000" y="1600200"/>
          <a:ext cx="8382000" cy="4724400"/>
        </p:xfrm>
        <a:graphic>
          <a:graphicData uri="http://schemas.openxmlformats.org/drawingml/2006/table">
            <a:tbl>
              <a:tblPr/>
              <a:tblGrid>
                <a:gridCol w="2819400"/>
                <a:gridCol w="2895600"/>
                <a:gridCol w="2667000"/>
              </a:tblGrid>
              <a:tr h="457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MEDIA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PEERS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FAMILY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6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9699" name="TextBox 3"/>
          <p:cNvSpPr txBox="1">
            <a:spLocks noChangeArrowheads="1"/>
          </p:cNvSpPr>
          <p:nvPr/>
        </p:nvSpPr>
        <p:spPr bwMode="auto">
          <a:xfrm>
            <a:off x="228600" y="1447800"/>
            <a:ext cx="8686800" cy="5016500"/>
          </a:xfrm>
          <a:prstGeom prst="rect">
            <a:avLst/>
          </a:prstGeom>
          <a:solidFill>
            <a:schemeClr val="bg1"/>
          </a:solidFill>
          <a:ln w="9525">
            <a:noFill/>
            <a:miter lim="800000"/>
            <a:headEnd/>
            <a:tailEnd/>
          </a:ln>
        </p:spPr>
        <p:txBody>
          <a:bodyPr>
            <a:prstTxWarp prst="textNoShape">
              <a:avLst/>
            </a:prstTxWarp>
            <a:spAutoFit/>
          </a:bodyPr>
          <a:lstStyle/>
          <a:p>
            <a:pPr algn="ctr"/>
            <a:r>
              <a:rPr lang="en-US" sz="2000" b="1">
                <a:solidFill>
                  <a:srgbClr val="FF6600"/>
                </a:solidFill>
              </a:rPr>
              <a:t>Young people are identified as 12-24 years of age</a:t>
            </a:r>
          </a:p>
          <a:p>
            <a:endParaRPr lang="en-US" sz="2000"/>
          </a:p>
          <a:p>
            <a:pPr>
              <a:buFont typeface="Arial" pitchFamily="-83" charset="0"/>
              <a:buChar char="•"/>
            </a:pPr>
            <a:r>
              <a:rPr lang="en-US" sz="2000"/>
              <a:t>According to the Australian Institute of Health and Welfare (AIHW) most recent report ‘Young Australians: their health and well-being 2007’ the health of young people has continued to improve.</a:t>
            </a:r>
          </a:p>
          <a:p>
            <a:endParaRPr lang="en-US" sz="2000"/>
          </a:p>
          <a:p>
            <a:pPr>
              <a:buFont typeface="Arial" pitchFamily="-83" charset="0"/>
              <a:buChar char="•"/>
            </a:pPr>
            <a:r>
              <a:rPr lang="en-US" sz="2000"/>
              <a:t>Evidence can be found in improvements in life expectancy rates, decline in mortality as a result of a reduction in death caused by injury, suicide and transport accidents. Reductions in morbidity from chronic diseases such as asthma, communicable diseases such as rubella, mumps and meningococcal, suicide, motor vehicles and other injuries such as poisoning.</a:t>
            </a:r>
          </a:p>
          <a:p>
            <a:r>
              <a:rPr lang="en-US" sz="2000"/>
              <a:t> </a:t>
            </a:r>
          </a:p>
          <a:p>
            <a:endParaRPr lang="en-US" sz="2000"/>
          </a:p>
          <a:p>
            <a:endParaRPr lang="en-US" sz="2000"/>
          </a:p>
          <a:p>
            <a:endParaRPr lang="en-US" sz="2000"/>
          </a:p>
          <a:p>
            <a:pPr algn="ctr"/>
            <a:endParaRPr lang="en-US" sz="2000"/>
          </a:p>
        </p:txBody>
      </p:sp>
      <p:pic>
        <p:nvPicPr>
          <p:cNvPr id="29700" name="Picture 3" descr="Group with Attitude.wmf"/>
          <p:cNvPicPr>
            <a:picLocks noChangeAspect="1"/>
          </p:cNvPicPr>
          <p:nvPr/>
        </p:nvPicPr>
        <p:blipFill>
          <a:blip r:embed="rId2"/>
          <a:srcRect/>
          <a:stretch>
            <a:fillRect/>
          </a:stretch>
        </p:blipFill>
        <p:spPr bwMode="auto">
          <a:xfrm>
            <a:off x="3581400" y="4892675"/>
            <a:ext cx="19812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23" name="Picture 3"/>
          <p:cNvPicPr>
            <a:picLocks noChangeAspect="1"/>
          </p:cNvPicPr>
          <p:nvPr/>
        </p:nvPicPr>
        <p:blipFill>
          <a:blip r:embed="rId2"/>
          <a:srcRect/>
          <a:stretch>
            <a:fillRect/>
          </a:stretch>
        </p:blipFill>
        <p:spPr bwMode="auto">
          <a:xfrm>
            <a:off x="685800" y="1695450"/>
            <a:ext cx="76962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1747" name="TextBox 3"/>
          <p:cNvSpPr txBox="1">
            <a:spLocks noChangeArrowheads="1"/>
          </p:cNvSpPr>
          <p:nvPr/>
        </p:nvSpPr>
        <p:spPr bwMode="auto">
          <a:xfrm>
            <a:off x="228600" y="1447800"/>
            <a:ext cx="8686800" cy="5324475"/>
          </a:xfrm>
          <a:prstGeom prst="rect">
            <a:avLst/>
          </a:prstGeom>
          <a:solidFill>
            <a:schemeClr val="bg1"/>
          </a:solidFill>
          <a:ln w="9525">
            <a:noFill/>
            <a:miter lim="800000"/>
            <a:headEnd/>
            <a:tailEnd/>
          </a:ln>
        </p:spPr>
        <p:txBody>
          <a:bodyPr>
            <a:prstTxWarp prst="textNoShape">
              <a:avLst/>
            </a:prstTxWarp>
            <a:spAutoFit/>
          </a:bodyPr>
          <a:lstStyle/>
          <a:p>
            <a:pPr>
              <a:buFont typeface="Arial" pitchFamily="-83" charset="0"/>
              <a:buChar char="•"/>
            </a:pPr>
            <a:r>
              <a:rPr lang="en-US" sz="2000"/>
              <a:t>The improved health status of young people was supported by their own positive self assessments.</a:t>
            </a:r>
          </a:p>
          <a:p>
            <a:pPr>
              <a:buFont typeface="Arial" pitchFamily="-83" charset="0"/>
              <a:buChar char="•"/>
            </a:pPr>
            <a:r>
              <a:rPr lang="en-US" sz="2000"/>
              <a:t>70% of Australians aged 15-24 years rated their own health as being either excellent or very good.</a:t>
            </a:r>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pPr algn="ctr"/>
            <a:endParaRPr lang="en-US" sz="2000"/>
          </a:p>
          <a:p>
            <a:pPr algn="ctr"/>
            <a:r>
              <a:rPr lang="en-US" sz="2000" b="1" u="sng"/>
              <a:t>However, not all young people experience the same level of health</a:t>
            </a:r>
          </a:p>
          <a:p>
            <a:endParaRPr lang="en-US" sz="2000"/>
          </a:p>
          <a:p>
            <a:pPr algn="ctr"/>
            <a:endParaRPr lang="en-US" sz="2000"/>
          </a:p>
        </p:txBody>
      </p:sp>
      <p:pic>
        <p:nvPicPr>
          <p:cNvPr id="31748" name="Picture 3"/>
          <p:cNvPicPr>
            <a:picLocks noChangeAspect="1"/>
          </p:cNvPicPr>
          <p:nvPr/>
        </p:nvPicPr>
        <p:blipFill>
          <a:blip r:embed="rId2"/>
          <a:srcRect/>
          <a:stretch>
            <a:fillRect/>
          </a:stretch>
        </p:blipFill>
        <p:spPr bwMode="auto">
          <a:xfrm>
            <a:off x="228600" y="2959100"/>
            <a:ext cx="8686800" cy="28321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eaLnBrk="1" hangingPunct="1">
              <a:defRPr/>
            </a:pPr>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Focus Questions</a:t>
            </a:r>
            <a:endParaRPr lang="en-US"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14339" name="Content Placeholder 2"/>
          <p:cNvSpPr>
            <a:spLocks noGrp="1"/>
          </p:cNvSpPr>
          <p:nvPr>
            <p:ph idx="1"/>
          </p:nvPr>
        </p:nvSpPr>
        <p:spPr>
          <a:xfrm>
            <a:off x="228600" y="1600200"/>
            <a:ext cx="8686800" cy="2514600"/>
          </a:xfrm>
          <a:solidFill>
            <a:schemeClr val="bg1"/>
          </a:solidFill>
        </p:spPr>
        <p:txBody>
          <a:bodyPr/>
          <a:lstStyle/>
          <a:p>
            <a:pPr marL="514350" indent="-514350" eaLnBrk="1" hangingPunct="1">
              <a:buFont typeface="Calibri" pitchFamily="-83" charset="0"/>
              <a:buAutoNum type="arabicParenR"/>
            </a:pPr>
            <a:r>
              <a:rPr lang="en-US">
                <a:ea typeface="ＭＳ Ｐゴシック" pitchFamily="-83" charset="-128"/>
                <a:cs typeface="ＭＳ Ｐゴシック" pitchFamily="-83" charset="-128"/>
              </a:rPr>
              <a:t>What does health mean to individuals?</a:t>
            </a:r>
          </a:p>
          <a:p>
            <a:pPr marL="514350" indent="-514350" eaLnBrk="1" hangingPunct="1">
              <a:buFont typeface="Calibri" pitchFamily="-83" charset="0"/>
              <a:buAutoNum type="arabicParenR"/>
            </a:pPr>
            <a:r>
              <a:rPr lang="en-US">
                <a:ea typeface="ＭＳ Ｐゴシック" pitchFamily="-83" charset="-128"/>
                <a:cs typeface="ＭＳ Ｐゴシック" pitchFamily="-83" charset="-128"/>
              </a:rPr>
              <a:t>What influences the health of individuals?</a:t>
            </a:r>
          </a:p>
          <a:p>
            <a:pPr marL="514350" indent="-514350" eaLnBrk="1" hangingPunct="1">
              <a:buFont typeface="Calibri" pitchFamily="-83" charset="0"/>
              <a:buAutoNum type="arabicParenR"/>
            </a:pPr>
            <a:r>
              <a:rPr lang="en-US">
                <a:ea typeface="ＭＳ Ｐゴシック" pitchFamily="-83" charset="-128"/>
                <a:cs typeface="ＭＳ Ｐゴシック" pitchFamily="-83" charset="-128"/>
              </a:rPr>
              <a:t>What strategies help to promote the health of individuals?</a:t>
            </a:r>
          </a:p>
        </p:txBody>
      </p:sp>
      <p:pic>
        <p:nvPicPr>
          <p:cNvPr id="14340" name="Picture 5" descr="Doctor &amp; Nurse.wmf"/>
          <p:cNvPicPr>
            <a:picLocks noChangeAspect="1"/>
          </p:cNvPicPr>
          <p:nvPr/>
        </p:nvPicPr>
        <p:blipFill>
          <a:blip r:embed="rId2"/>
          <a:srcRect/>
          <a:stretch>
            <a:fillRect/>
          </a:stretch>
        </p:blipFill>
        <p:spPr bwMode="auto">
          <a:xfrm>
            <a:off x="7091363" y="4114800"/>
            <a:ext cx="1824037" cy="2743200"/>
          </a:xfrm>
          <a:prstGeom prst="rect">
            <a:avLst/>
          </a:prstGeom>
          <a:noFill/>
          <a:ln w="9525">
            <a:noFill/>
            <a:miter lim="800000"/>
            <a:headEnd/>
            <a:tailEnd/>
          </a:ln>
        </p:spPr>
      </p:pic>
      <p:pic>
        <p:nvPicPr>
          <p:cNvPr id="14341" name="Picture 6" descr="Drug User.wmf"/>
          <p:cNvPicPr>
            <a:picLocks noChangeAspect="1"/>
          </p:cNvPicPr>
          <p:nvPr/>
        </p:nvPicPr>
        <p:blipFill>
          <a:blip r:embed="rId3"/>
          <a:srcRect/>
          <a:stretch>
            <a:fillRect/>
          </a:stretch>
        </p:blipFill>
        <p:spPr bwMode="auto">
          <a:xfrm>
            <a:off x="7386638" y="195263"/>
            <a:ext cx="1300162" cy="1222375"/>
          </a:xfrm>
          <a:prstGeom prst="rect">
            <a:avLst/>
          </a:prstGeom>
          <a:noFill/>
          <a:ln w="9525">
            <a:noFill/>
            <a:miter lim="800000"/>
            <a:headEnd/>
            <a:tailEnd/>
          </a:ln>
        </p:spPr>
      </p:pic>
      <p:pic>
        <p:nvPicPr>
          <p:cNvPr id="14342" name="Picture 8" descr="Ambulance 01.wmf"/>
          <p:cNvPicPr>
            <a:picLocks noChangeAspect="1"/>
          </p:cNvPicPr>
          <p:nvPr/>
        </p:nvPicPr>
        <p:blipFill>
          <a:blip r:embed="rId4"/>
          <a:srcRect/>
          <a:stretch>
            <a:fillRect/>
          </a:stretch>
        </p:blipFill>
        <p:spPr bwMode="auto">
          <a:xfrm>
            <a:off x="228600" y="195263"/>
            <a:ext cx="1905000" cy="1341437"/>
          </a:xfrm>
          <a:prstGeom prst="rect">
            <a:avLst/>
          </a:prstGeom>
          <a:noFill/>
          <a:ln w="9525">
            <a:noFill/>
            <a:miter lim="800000"/>
            <a:headEnd/>
            <a:tailEnd/>
          </a:ln>
        </p:spPr>
      </p:pic>
      <p:pic>
        <p:nvPicPr>
          <p:cNvPr id="14343" name="Picture 9" descr="Aerobics 01.wmf"/>
          <p:cNvPicPr>
            <a:picLocks noChangeAspect="1"/>
          </p:cNvPicPr>
          <p:nvPr/>
        </p:nvPicPr>
        <p:blipFill>
          <a:blip r:embed="rId5"/>
          <a:srcRect/>
          <a:stretch>
            <a:fillRect/>
          </a:stretch>
        </p:blipFill>
        <p:spPr bwMode="auto">
          <a:xfrm>
            <a:off x="3530600" y="4138613"/>
            <a:ext cx="2565400" cy="2719387"/>
          </a:xfrm>
          <a:prstGeom prst="rect">
            <a:avLst/>
          </a:prstGeom>
          <a:noFill/>
          <a:ln w="9525">
            <a:noFill/>
            <a:miter lim="800000"/>
            <a:headEnd/>
            <a:tailEnd/>
          </a:ln>
        </p:spPr>
      </p:pic>
      <p:pic>
        <p:nvPicPr>
          <p:cNvPr id="14344" name="Picture 10" descr="Body Builder 12.wmf"/>
          <p:cNvPicPr>
            <a:picLocks noChangeAspect="1"/>
          </p:cNvPicPr>
          <p:nvPr/>
        </p:nvPicPr>
        <p:blipFill>
          <a:blip r:embed="rId6"/>
          <a:srcRect/>
          <a:stretch>
            <a:fillRect/>
          </a:stretch>
        </p:blipFill>
        <p:spPr bwMode="auto">
          <a:xfrm>
            <a:off x="228600" y="4138613"/>
            <a:ext cx="2336800" cy="250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Table 3"/>
          <p:cNvGraphicFramePr>
            <a:graphicFrameLocks noGrp="1"/>
          </p:cNvGraphicFramePr>
          <p:nvPr/>
        </p:nvGraphicFramePr>
        <p:xfrm>
          <a:off x="381000" y="685800"/>
          <a:ext cx="8382000" cy="5705475"/>
        </p:xfrm>
        <a:graphic>
          <a:graphicData uri="http://schemas.openxmlformats.org/drawingml/2006/table">
            <a:tbl>
              <a:tblPr/>
              <a:tblGrid>
                <a:gridCol w="2819400"/>
                <a:gridCol w="2895600"/>
                <a:gridCol w="2667000"/>
              </a:tblGrid>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Indigenous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Remote &amp; Rural</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Low socioeconomic</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03838">
                <a:tc>
                  <a:txBody>
                    <a:bodyPr/>
                    <a:lstStyle/>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Poorer levels of health &amp; negative perception</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Death rate 4 times higher than non-Indigenous</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Lower life expectancy, live 20 years less than general population</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More likely to experience chronic illnesses that reduce quality of life</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Suffer higher rates of asthma, diabetes &amp; injury resulting in hospitalisation</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More likely to experience risk factors associated with poor health such as obesity, tobacco use, physical inactivity, incarceration and lower levels of education.</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Higher death rates and more hospital admissions for particular problems such as injuries and poisoning.</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More likely to engage in risky health behaviours such as high-risk drinking and poor dietary habits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More likely to experience poor levels of health compared to tohers</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Death rates are twice as high as less disadvantaged areas</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Higher injury rate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32785" name="Picture 4" descr="Money Squeeze.wmf"/>
          <p:cNvPicPr>
            <a:picLocks noChangeAspect="1"/>
          </p:cNvPicPr>
          <p:nvPr/>
        </p:nvPicPr>
        <p:blipFill>
          <a:blip r:embed="rId2"/>
          <a:srcRect/>
          <a:stretch>
            <a:fillRect/>
          </a:stretch>
        </p:blipFill>
        <p:spPr bwMode="auto">
          <a:xfrm>
            <a:off x="6223000" y="3854450"/>
            <a:ext cx="2540000" cy="1690688"/>
          </a:xfrm>
          <a:prstGeom prst="rect">
            <a:avLst/>
          </a:prstGeom>
          <a:noFill/>
          <a:ln w="9525">
            <a:noFill/>
            <a:miter lim="800000"/>
            <a:headEnd/>
            <a:tailEnd/>
          </a:ln>
        </p:spPr>
      </p:pic>
      <p:pic>
        <p:nvPicPr>
          <p:cNvPr id="32786" name="Picture 5"/>
          <p:cNvPicPr>
            <a:picLocks noChangeAspect="1"/>
          </p:cNvPicPr>
          <p:nvPr/>
        </p:nvPicPr>
        <p:blipFill>
          <a:blip r:embed="rId3"/>
          <a:srcRect/>
          <a:stretch>
            <a:fillRect/>
          </a:stretch>
        </p:blipFill>
        <p:spPr bwMode="auto">
          <a:xfrm>
            <a:off x="3719513" y="3810000"/>
            <a:ext cx="1843087" cy="188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3795" name="TextBox 3"/>
          <p:cNvSpPr txBox="1">
            <a:spLocks noChangeArrowheads="1"/>
          </p:cNvSpPr>
          <p:nvPr/>
        </p:nvSpPr>
        <p:spPr bwMode="auto">
          <a:xfrm>
            <a:off x="228600" y="1447800"/>
            <a:ext cx="8686800" cy="3786188"/>
          </a:xfrm>
          <a:prstGeom prst="rect">
            <a:avLst/>
          </a:prstGeom>
          <a:solidFill>
            <a:schemeClr val="bg1"/>
          </a:solidFill>
          <a:ln w="9525">
            <a:noFill/>
            <a:miter lim="800000"/>
            <a:headEnd/>
            <a:tailEnd/>
          </a:ln>
        </p:spPr>
        <p:txBody>
          <a:bodyPr>
            <a:prstTxWarp prst="textNoShape">
              <a:avLst/>
            </a:prstTxWarp>
            <a:spAutoFit/>
          </a:bodyPr>
          <a:lstStyle/>
          <a:p>
            <a:r>
              <a:rPr lang="en-US" sz="2000"/>
              <a:t>The report also highlighted specific health conditions that raised concern.</a:t>
            </a:r>
          </a:p>
          <a:p>
            <a:endParaRPr lang="en-US" sz="2000"/>
          </a:p>
          <a:p>
            <a:r>
              <a:rPr lang="en-US" sz="2000" b="1">
                <a:solidFill>
                  <a:srgbClr val="FF0000"/>
                </a:solidFill>
              </a:rPr>
              <a:t>Mental Health Disorders </a:t>
            </a:r>
            <a:r>
              <a:rPr lang="en-US" sz="2000"/>
              <a:t>are a group of mental illnesses where a person experiences disturbances of mood or thought that lead to difficulties functioning normally. These disorders include depression, anxiety disorders and schizophrenia.</a:t>
            </a:r>
          </a:p>
          <a:p>
            <a:endParaRPr lang="en-US" sz="2000"/>
          </a:p>
          <a:p>
            <a:pPr>
              <a:buFont typeface="Arial" pitchFamily="-83" charset="0"/>
              <a:buChar char="•"/>
            </a:pPr>
            <a:r>
              <a:rPr lang="en-US" sz="2000"/>
              <a:t>The number of people who reported experiencing high levels of distress is increasing</a:t>
            </a:r>
          </a:p>
          <a:p>
            <a:pPr>
              <a:buFont typeface="Arial" pitchFamily="-83" charset="0"/>
              <a:buChar char="•"/>
            </a:pPr>
            <a:r>
              <a:rPr lang="en-US" sz="2000"/>
              <a:t>Depression, anxiety and substance abuse accounted for 75% of the burden of disease.</a:t>
            </a:r>
          </a:p>
          <a:p>
            <a:r>
              <a:rPr lang="en-US" sz="2000"/>
              <a:t> </a:t>
            </a:r>
          </a:p>
        </p:txBody>
      </p:sp>
      <p:pic>
        <p:nvPicPr>
          <p:cNvPr id="33796" name="Picture 4" descr="Headache 1.wmf"/>
          <p:cNvPicPr>
            <a:picLocks noChangeAspect="1"/>
          </p:cNvPicPr>
          <p:nvPr/>
        </p:nvPicPr>
        <p:blipFill>
          <a:blip r:embed="rId2"/>
          <a:srcRect/>
          <a:stretch>
            <a:fillRect/>
          </a:stretch>
        </p:blipFill>
        <p:spPr bwMode="auto">
          <a:xfrm>
            <a:off x="3429000" y="4572000"/>
            <a:ext cx="2209800"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4819" name="TextBox 3"/>
          <p:cNvSpPr txBox="1">
            <a:spLocks noChangeArrowheads="1"/>
          </p:cNvSpPr>
          <p:nvPr/>
        </p:nvSpPr>
        <p:spPr bwMode="auto">
          <a:xfrm>
            <a:off x="228600" y="1447800"/>
            <a:ext cx="8686800" cy="3170238"/>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Injuries </a:t>
            </a:r>
          </a:p>
          <a:p>
            <a:r>
              <a:rPr lang="en-US" sz="2000"/>
              <a:t>Particularly sustained from motor vehicle accidents and intentional self-harm. Leading cause of ill-health, hospitalisation and death in this age group</a:t>
            </a:r>
          </a:p>
          <a:p>
            <a:r>
              <a:rPr lang="en-US" sz="2000"/>
              <a:t>Injuries responsible for ⅔ of premature deaths by young people – males 3 times higher in years of life lost than females  </a:t>
            </a:r>
          </a:p>
          <a:p>
            <a:endParaRPr lang="en-US" sz="2000"/>
          </a:p>
          <a:p>
            <a:r>
              <a:rPr lang="en-US" sz="2000"/>
              <a:t>Increasing prevalence of a number of chronic health problems and rising incidence of certain communicable diseases such as diabetes, Crohn’s disease, cerebral palsy, meningitis, chlamydia and hepatitis C </a:t>
            </a:r>
          </a:p>
        </p:txBody>
      </p:sp>
      <p:pic>
        <p:nvPicPr>
          <p:cNvPr id="34820" name="Picture 3" descr="Injured Man 1.wmf"/>
          <p:cNvPicPr>
            <a:picLocks noChangeAspect="1"/>
          </p:cNvPicPr>
          <p:nvPr/>
        </p:nvPicPr>
        <p:blipFill>
          <a:blip r:embed="rId2"/>
          <a:srcRect/>
          <a:stretch>
            <a:fillRect/>
          </a:stretch>
        </p:blipFill>
        <p:spPr bwMode="auto">
          <a:xfrm>
            <a:off x="7620000" y="4191000"/>
            <a:ext cx="1295400" cy="2667000"/>
          </a:xfrm>
          <a:prstGeom prst="rect">
            <a:avLst/>
          </a:prstGeom>
          <a:noFill/>
          <a:ln w="9525">
            <a:noFill/>
            <a:miter lim="800000"/>
            <a:headEnd/>
            <a:tailEnd/>
          </a:ln>
        </p:spPr>
      </p:pic>
      <p:pic>
        <p:nvPicPr>
          <p:cNvPr id="34821" name="Picture 4" descr="Man in Wheelchair.wmf"/>
          <p:cNvPicPr>
            <a:picLocks noChangeAspect="1"/>
          </p:cNvPicPr>
          <p:nvPr/>
        </p:nvPicPr>
        <p:blipFill>
          <a:blip r:embed="rId3"/>
          <a:srcRect/>
          <a:stretch>
            <a:fillRect/>
          </a:stretch>
        </p:blipFill>
        <p:spPr bwMode="auto">
          <a:xfrm>
            <a:off x="228600" y="4643438"/>
            <a:ext cx="1520825" cy="2214562"/>
          </a:xfrm>
          <a:prstGeom prst="rect">
            <a:avLst/>
          </a:prstGeom>
          <a:noFill/>
          <a:ln w="9525">
            <a:noFill/>
            <a:miter lim="800000"/>
            <a:headEnd/>
            <a:tailEnd/>
          </a:ln>
        </p:spPr>
      </p:pic>
      <p:pic>
        <p:nvPicPr>
          <p:cNvPr id="34822" name="Picture 5" descr="Injury - Face.wmf"/>
          <p:cNvPicPr>
            <a:picLocks noChangeAspect="1"/>
          </p:cNvPicPr>
          <p:nvPr/>
        </p:nvPicPr>
        <p:blipFill>
          <a:blip r:embed="rId4"/>
          <a:srcRect/>
          <a:stretch>
            <a:fillRect/>
          </a:stretch>
        </p:blipFill>
        <p:spPr bwMode="auto">
          <a:xfrm>
            <a:off x="3657600" y="4711700"/>
            <a:ext cx="2133600"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Protective behaviours and risk behaviours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5843" name="TextBox 3"/>
          <p:cNvSpPr txBox="1">
            <a:spLocks noChangeArrowheads="1"/>
          </p:cNvSpPr>
          <p:nvPr/>
        </p:nvSpPr>
        <p:spPr bwMode="auto">
          <a:xfrm>
            <a:off x="228600" y="1447800"/>
            <a:ext cx="8686800" cy="2862263"/>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Protective behaviours </a:t>
            </a:r>
            <a:r>
              <a:rPr lang="en-US" sz="2000"/>
              <a:t>are those behaviours that are likely to enhance a person’s level of health. For example, eating the right amount of fruit and vegetables</a:t>
            </a:r>
          </a:p>
          <a:p>
            <a:endParaRPr lang="en-US" sz="2000" b="1">
              <a:solidFill>
                <a:srgbClr val="FF0000"/>
              </a:solidFill>
            </a:endParaRPr>
          </a:p>
          <a:p>
            <a:r>
              <a:rPr lang="en-US" sz="2000" b="1">
                <a:solidFill>
                  <a:srgbClr val="FF0000"/>
                </a:solidFill>
              </a:rPr>
              <a:t>Risk behaviours </a:t>
            </a:r>
            <a:r>
              <a:rPr lang="en-US" sz="2000">
                <a:solidFill>
                  <a:srgbClr val="000000"/>
                </a:solidFill>
              </a:rPr>
              <a:t>are those health behaviours that have been found to contribute to the development of health problems or poorer levels of health. For example, smoking.</a:t>
            </a:r>
          </a:p>
          <a:p>
            <a:endParaRPr lang="en-US" sz="2000" b="1">
              <a:solidFill>
                <a:srgbClr val="000000"/>
              </a:solidFill>
            </a:endParaRPr>
          </a:p>
          <a:p>
            <a:r>
              <a:rPr lang="en-US" sz="2000" b="1">
                <a:solidFill>
                  <a:srgbClr val="000000"/>
                </a:solidFill>
              </a:rPr>
              <a:t>Mini-powerpoint presentations </a:t>
            </a:r>
            <a:r>
              <a:rPr lang="en-US" sz="2000" b="1">
                <a:solidFill>
                  <a:srgbClr val="000000"/>
                </a:solidFill>
                <a:sym typeface="Wingdings" pitchFamily="-83" charset="2"/>
              </a:rPr>
              <a:t></a:t>
            </a:r>
            <a:endParaRPr lang="en-US" sz="2000" b="1">
              <a:solidFill>
                <a:srgbClr val="FF0000"/>
              </a:solidFill>
            </a:endParaRPr>
          </a:p>
        </p:txBody>
      </p:sp>
      <p:pic>
        <p:nvPicPr>
          <p:cNvPr id="35844" name="Picture 5" descr="Rock Climbing 4.tif"/>
          <p:cNvPicPr>
            <a:picLocks noChangeAspect="1"/>
          </p:cNvPicPr>
          <p:nvPr/>
        </p:nvPicPr>
        <p:blipFill>
          <a:blip r:embed="rId2"/>
          <a:srcRect/>
          <a:stretch>
            <a:fillRect/>
          </a:stretch>
        </p:blipFill>
        <p:spPr bwMode="auto">
          <a:xfrm>
            <a:off x="3698875" y="4310063"/>
            <a:ext cx="1746250" cy="254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228600" y="304800"/>
            <a:ext cx="8686800" cy="6248400"/>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The effect of multiple protective or risk behaviours</a:t>
            </a:r>
          </a:p>
          <a:p>
            <a:r>
              <a:rPr lang="en-US" sz="2000">
                <a:solidFill>
                  <a:srgbClr val="000000"/>
                </a:solidFill>
              </a:rPr>
              <a:t>Research has shown that certain health behaviours are often associated to each other and that these behaviours increase health risks that young people face. For example, the National survey of Australian secondary students and sexual health 2002 found ¼ of all young people surveyed were drunk or affected by illegal drugs the last time they were sexually active. Similarly, those who experienced higher levels of stress had higher rates of  drug use, in particular cigarette smoking, alcohol use and cannabis use.</a:t>
            </a:r>
          </a:p>
          <a:p>
            <a:r>
              <a:rPr lang="en-US" sz="2000">
                <a:solidFill>
                  <a:srgbClr val="000000"/>
                </a:solidFill>
              </a:rPr>
              <a:t>In comparison, combined interaction of health protective behaviours can contribute to reducing the health risks experienced by young people. Strong family cohesion has been linked with numerous other positive health behaviours. For example, positive health behaviours associated with a family that regularly eats meals together include strong sense of family connection, higher intake of lean meat, fruit, vegetables and dairy foods, decreased consumption of high-fat and high-sugar foods, lower incidence of eating disorders, and a reduced likelihood of drug use.</a:t>
            </a:r>
          </a:p>
          <a:p>
            <a:endParaRPr lang="en-US" sz="2000">
              <a:solidFill>
                <a:srgbClr val="000000"/>
              </a:solidFill>
            </a:endParaRPr>
          </a:p>
          <a:p>
            <a:r>
              <a:rPr lang="en-US" sz="2000">
                <a:solidFill>
                  <a:srgbClr val="000000"/>
                </a:solidFill>
              </a:rPr>
              <a:t>Findings suggest that the more health protective behaviours present in a young person’s life, the greater the benefit to overall benefit of health.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 y="2590800"/>
            <a:ext cx="4876800" cy="1323439"/>
          </a:xfrm>
          <a:prstGeom prst="rect">
            <a:avLst/>
          </a:prstGeom>
          <a:noFill/>
        </p:spPr>
        <p:txBody>
          <a:bodyPr>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What influences the health of individuals?</a:t>
            </a:r>
          </a:p>
        </p:txBody>
      </p:sp>
      <p:sp>
        <p:nvSpPr>
          <p:cNvPr id="7" name="Rectangle 6"/>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11PDHPE Preliminary Course</a:t>
            </a:r>
          </a:p>
        </p:txBody>
      </p:sp>
      <p:sp>
        <p:nvSpPr>
          <p:cNvPr id="8" name="Rectangle 7"/>
          <p:cNvSpPr/>
          <p:nvPr/>
        </p:nvSpPr>
        <p:spPr>
          <a:xfrm>
            <a:off x="0" y="1821359"/>
            <a:ext cx="5974913" cy="769441"/>
          </a:xfrm>
          <a:prstGeom prst="rect">
            <a:avLst/>
          </a:prstGeom>
          <a:noFill/>
        </p:spPr>
        <p:txBody>
          <a:bodyPr wrap="none">
            <a:spAutoFit/>
          </a:bodyPr>
          <a:lstStyle/>
          <a:p>
            <a:pPr algn="ctr" fontAlgn="auto">
              <a:spcBef>
                <a:spcPts val="0"/>
              </a:spcBef>
              <a:spcAft>
                <a:spcPts val="0"/>
              </a:spcAft>
              <a:defRPr/>
            </a:pPr>
            <a:r>
              <a:rPr lang="en-AU"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Core 1- Focus Question 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determinants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8915" name="TextBox 3"/>
          <p:cNvSpPr txBox="1">
            <a:spLocks noChangeArrowheads="1"/>
          </p:cNvSpPr>
          <p:nvPr/>
        </p:nvSpPr>
        <p:spPr bwMode="auto">
          <a:xfrm>
            <a:off x="228600" y="609600"/>
            <a:ext cx="8686800" cy="5324475"/>
          </a:xfrm>
          <a:prstGeom prst="rect">
            <a:avLst/>
          </a:prstGeom>
          <a:solidFill>
            <a:schemeClr val="bg1"/>
          </a:solidFill>
          <a:ln w="9525">
            <a:noFill/>
            <a:miter lim="800000"/>
            <a:headEnd/>
            <a:tailEnd/>
          </a:ln>
        </p:spPr>
        <p:txBody>
          <a:bodyPr>
            <a:prstTxWarp prst="textNoShape">
              <a:avLst/>
            </a:prstTxWarp>
            <a:spAutoFit/>
          </a:bodyPr>
          <a:lstStyle/>
          <a:p>
            <a:pPr algn="ctr"/>
            <a:r>
              <a:rPr lang="en-US" sz="2000">
                <a:solidFill>
                  <a:srgbClr val="000000"/>
                </a:solidFill>
              </a:rPr>
              <a:t>It is now widely accepted that a person’s health is determined by more than just biology and the lifestyle choices that each person makes. A broad range of factors relating to community, environment and social context in which people live, along with health behaviours that individuals adopt, referred to as determinants of health.</a:t>
            </a:r>
          </a:p>
          <a:p>
            <a:r>
              <a:rPr lang="en-US" sz="2000">
                <a:solidFill>
                  <a:srgbClr val="000000"/>
                </a:solidFill>
              </a:rPr>
              <a:t> </a:t>
            </a:r>
          </a:p>
          <a:p>
            <a:r>
              <a:rPr lang="en-US" sz="2000" b="1">
                <a:solidFill>
                  <a:srgbClr val="FF0000"/>
                </a:solidFill>
              </a:rPr>
              <a:t>Health Determinants </a:t>
            </a:r>
            <a:r>
              <a:rPr lang="en-US" sz="2000">
                <a:solidFill>
                  <a:srgbClr val="000000"/>
                </a:solidFill>
              </a:rPr>
              <a:t>are the individual, </a:t>
            </a:r>
            <a:r>
              <a:rPr lang="en-US" sz="2000" b="1" u="sng">
                <a:solidFill>
                  <a:srgbClr val="000000"/>
                </a:solidFill>
              </a:rPr>
              <a:t>socioeconomic</a:t>
            </a:r>
            <a:r>
              <a:rPr lang="en-US" sz="2000">
                <a:solidFill>
                  <a:srgbClr val="000000"/>
                </a:solidFill>
              </a:rPr>
              <a:t>, </a:t>
            </a:r>
            <a:r>
              <a:rPr lang="en-US" sz="2000" b="1" u="sng">
                <a:solidFill>
                  <a:srgbClr val="000000"/>
                </a:solidFill>
              </a:rPr>
              <a:t>sociocultural</a:t>
            </a:r>
            <a:r>
              <a:rPr lang="en-US" sz="2000">
                <a:solidFill>
                  <a:srgbClr val="000000"/>
                </a:solidFill>
              </a:rPr>
              <a:t> and environmental factors that can have a positive or negative influence on the health of individuals or populations </a:t>
            </a:r>
            <a:r>
              <a:rPr lang="en-US" sz="2000" i="1">
                <a:solidFill>
                  <a:srgbClr val="000000"/>
                </a:solidFill>
              </a:rPr>
              <a:t>(The National health performance framework)</a:t>
            </a:r>
          </a:p>
          <a:p>
            <a:endParaRPr lang="en-US" sz="2000">
              <a:solidFill>
                <a:srgbClr val="000000"/>
              </a:solidFill>
            </a:endParaRPr>
          </a:p>
          <a:p>
            <a:r>
              <a:rPr lang="en-US" sz="2000">
                <a:solidFill>
                  <a:srgbClr val="000000"/>
                </a:solidFill>
              </a:rPr>
              <a:t>The key determinants</a:t>
            </a:r>
          </a:p>
          <a:p>
            <a:pPr>
              <a:buFont typeface="Arial" pitchFamily="-83" charset="0"/>
              <a:buChar char="•"/>
            </a:pPr>
            <a:r>
              <a:rPr lang="en-US" sz="2000" b="1">
                <a:solidFill>
                  <a:srgbClr val="000000"/>
                </a:solidFill>
              </a:rPr>
              <a:t>Individual</a:t>
            </a:r>
            <a:r>
              <a:rPr lang="en-US" sz="2000">
                <a:solidFill>
                  <a:srgbClr val="000000"/>
                </a:solidFill>
              </a:rPr>
              <a:t> factors: knowledge, skills, attitudes, genetics</a:t>
            </a:r>
          </a:p>
          <a:p>
            <a:pPr>
              <a:buFont typeface="Arial" pitchFamily="-83" charset="0"/>
              <a:buChar char="•"/>
            </a:pPr>
            <a:r>
              <a:rPr lang="en-US" sz="2000" b="1">
                <a:solidFill>
                  <a:srgbClr val="000000"/>
                </a:solidFill>
              </a:rPr>
              <a:t>Sociocultural</a:t>
            </a:r>
            <a:r>
              <a:rPr lang="en-US" sz="2000">
                <a:solidFill>
                  <a:srgbClr val="000000"/>
                </a:solidFill>
              </a:rPr>
              <a:t> factors: family, peers, media, religion, culture</a:t>
            </a:r>
          </a:p>
          <a:p>
            <a:pPr>
              <a:buFont typeface="Arial" pitchFamily="-83" charset="0"/>
              <a:buChar char="•"/>
            </a:pPr>
            <a:r>
              <a:rPr lang="en-US" sz="2000" b="1">
                <a:solidFill>
                  <a:srgbClr val="000000"/>
                </a:solidFill>
              </a:rPr>
              <a:t>Socioeconomic</a:t>
            </a:r>
            <a:r>
              <a:rPr lang="en-US" sz="2000">
                <a:solidFill>
                  <a:srgbClr val="000000"/>
                </a:solidFill>
              </a:rPr>
              <a:t> factors: employment, education, income</a:t>
            </a:r>
          </a:p>
          <a:p>
            <a:pPr>
              <a:buFont typeface="Arial" pitchFamily="-83" charset="0"/>
              <a:buChar char="•"/>
            </a:pPr>
            <a:r>
              <a:rPr lang="en-US" sz="2000" b="1">
                <a:solidFill>
                  <a:srgbClr val="000000"/>
                </a:solidFill>
              </a:rPr>
              <a:t>Environmental</a:t>
            </a:r>
            <a:r>
              <a:rPr lang="en-US" sz="2000">
                <a:solidFill>
                  <a:srgbClr val="000000"/>
                </a:solidFill>
              </a:rPr>
              <a:t> factors: geographic location, access to health services and technology</a:t>
            </a:r>
          </a:p>
        </p:txBody>
      </p:sp>
      <p:pic>
        <p:nvPicPr>
          <p:cNvPr id="38916" name="Picture 5" descr="General Practice.wmf"/>
          <p:cNvPicPr>
            <a:picLocks noChangeAspect="1"/>
          </p:cNvPicPr>
          <p:nvPr/>
        </p:nvPicPr>
        <p:blipFill>
          <a:blip r:embed="rId2"/>
          <a:srcRect/>
          <a:stretch>
            <a:fillRect/>
          </a:stretch>
        </p:blipFill>
        <p:spPr bwMode="auto">
          <a:xfrm>
            <a:off x="7402513" y="3581400"/>
            <a:ext cx="1284287" cy="130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Individual Factors – Knowledge &amp; skills</a:t>
            </a:r>
            <a:endParaRPr lang="en-U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939" name="TextBox 3"/>
          <p:cNvSpPr txBox="1">
            <a:spLocks noChangeArrowheads="1"/>
          </p:cNvSpPr>
          <p:nvPr/>
        </p:nvSpPr>
        <p:spPr bwMode="auto">
          <a:xfrm>
            <a:off x="228600" y="609600"/>
            <a:ext cx="8686800" cy="5986463"/>
          </a:xfrm>
          <a:prstGeom prst="rect">
            <a:avLst/>
          </a:prstGeom>
          <a:solidFill>
            <a:schemeClr val="bg1"/>
          </a:solidFill>
          <a:ln w="9525">
            <a:noFill/>
            <a:miter lim="800000"/>
            <a:headEnd/>
            <a:tailEnd/>
          </a:ln>
        </p:spPr>
        <p:txBody>
          <a:bodyPr>
            <a:prstTxWarp prst="textNoShape">
              <a:avLst/>
            </a:prstTxWarp>
            <a:spAutoFit/>
          </a:bodyPr>
          <a:lstStyle/>
          <a:p>
            <a:r>
              <a:rPr lang="en-US" sz="1900">
                <a:solidFill>
                  <a:srgbClr val="000000"/>
                </a:solidFill>
              </a:rPr>
              <a:t>Knowledge and understanding that we develop about protective and risk health behaviours, products, services and support influence our ability to achieve good health. When we compare the health levels of highly educated people to that of poorly educated people in Australia, poorly educated people are more likely to have chronic illness and perceive their health as fair or poor.</a:t>
            </a:r>
          </a:p>
          <a:p>
            <a:r>
              <a:rPr lang="en-US" sz="1900">
                <a:solidFill>
                  <a:srgbClr val="000000"/>
                </a:solidFill>
              </a:rPr>
              <a:t> </a:t>
            </a:r>
          </a:p>
          <a:p>
            <a:r>
              <a:rPr lang="en-US" sz="1900">
                <a:solidFill>
                  <a:srgbClr val="000000"/>
                </a:solidFill>
              </a:rPr>
              <a:t>Our knowledge comes from a variety of sources – parents, siblings, peers, teachers, internet, media all play a part. However, having knowledge does not mean that people are able or willing to make healthy choices.</a:t>
            </a:r>
          </a:p>
          <a:p>
            <a:endParaRPr lang="en-US" sz="1900">
              <a:solidFill>
                <a:srgbClr val="000000"/>
              </a:solidFill>
            </a:endParaRPr>
          </a:p>
          <a:p>
            <a:r>
              <a:rPr lang="en-US" sz="1900">
                <a:solidFill>
                  <a:srgbClr val="000000"/>
                </a:solidFill>
              </a:rPr>
              <a:t>The </a:t>
            </a:r>
            <a:r>
              <a:rPr lang="en-US" sz="1900" b="1">
                <a:solidFill>
                  <a:srgbClr val="000000"/>
                </a:solidFill>
              </a:rPr>
              <a:t>acquisition of skills </a:t>
            </a:r>
            <a:r>
              <a:rPr lang="en-US" sz="1900">
                <a:solidFill>
                  <a:srgbClr val="000000"/>
                </a:solidFill>
              </a:rPr>
              <a:t>related to decision making, problem solving, communicating, interacting and moving may contribute to improved health as having these skills will </a:t>
            </a:r>
            <a:r>
              <a:rPr lang="en-US" sz="1900" b="1" u="sng">
                <a:solidFill>
                  <a:srgbClr val="000000"/>
                </a:solidFill>
              </a:rPr>
              <a:t>empower</a:t>
            </a:r>
            <a:r>
              <a:rPr lang="en-US" sz="1900">
                <a:solidFill>
                  <a:srgbClr val="000000"/>
                </a:solidFill>
              </a:rPr>
              <a:t> people to make healthier choices. For example, being able to negotiate and resolve conflict helps maintain relationships and social health. </a:t>
            </a:r>
          </a:p>
          <a:p>
            <a:endParaRPr lang="en-US" sz="1900">
              <a:solidFill>
                <a:srgbClr val="000000"/>
              </a:solidFill>
            </a:endParaRPr>
          </a:p>
          <a:p>
            <a:r>
              <a:rPr lang="en-US" sz="1900" b="1">
                <a:solidFill>
                  <a:srgbClr val="FF0000"/>
                </a:solidFill>
              </a:rPr>
              <a:t>Health literacy </a:t>
            </a:r>
            <a:r>
              <a:rPr lang="en-US" sz="1900">
                <a:solidFill>
                  <a:srgbClr val="000000"/>
                </a:solidFill>
              </a:rPr>
              <a:t>is the ability to understand and interpret health information and use it to promote and maintain good health. 	</a:t>
            </a:r>
            <a:r>
              <a:rPr lang="en-US" sz="2000">
                <a:solidFill>
                  <a:srgbClr val="000000"/>
                </a:solidFill>
              </a:rPr>
              <a:t>			</a:t>
            </a:r>
          </a:p>
          <a:p>
            <a:endParaRPr lang="en-US" sz="2000" b="1">
              <a:solidFill>
                <a:srgbClr val="000000"/>
              </a:solidFill>
              <a:latin typeface="Bauhaus 93" pitchFamily="-83" charset="0"/>
            </a:endParaRPr>
          </a:p>
          <a:p>
            <a:r>
              <a:rPr lang="en-US" sz="2000" b="1">
                <a:solidFill>
                  <a:srgbClr val="000000"/>
                </a:solidFill>
                <a:latin typeface="Bauhaus 93" pitchFamily="-83" charset="0"/>
              </a:rPr>
              <a:t>INQUIRY pg 54 : Read Snapshot and complete questions.</a:t>
            </a:r>
          </a:p>
          <a:p>
            <a:pPr algn="ctr"/>
            <a:endParaRPr lang="en-US" sz="2000">
              <a:solidFill>
                <a:srgbClr val="000000"/>
              </a:solidFill>
            </a:endParaRPr>
          </a:p>
        </p:txBody>
      </p:sp>
      <p:pic>
        <p:nvPicPr>
          <p:cNvPr id="39940" name="Picture 3" descr="Book - Anatomy 1.wmf"/>
          <p:cNvPicPr>
            <a:picLocks noChangeAspect="1"/>
          </p:cNvPicPr>
          <p:nvPr/>
        </p:nvPicPr>
        <p:blipFill>
          <a:blip r:embed="rId2"/>
          <a:srcRect/>
          <a:stretch>
            <a:fillRect/>
          </a:stretch>
        </p:blipFill>
        <p:spPr bwMode="auto">
          <a:xfrm rot="-3152652">
            <a:off x="6858000" y="5757863"/>
            <a:ext cx="5619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Individual Factors – ATTITUDE &amp; GENETICS</a:t>
            </a:r>
            <a:endParaRPr lang="en-U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0963" name="TextBox 3"/>
          <p:cNvSpPr txBox="1">
            <a:spLocks noChangeArrowheads="1"/>
          </p:cNvSpPr>
          <p:nvPr/>
        </p:nvSpPr>
        <p:spPr bwMode="auto">
          <a:xfrm>
            <a:off x="228600" y="609600"/>
            <a:ext cx="8686800" cy="3986213"/>
          </a:xfrm>
          <a:prstGeom prst="rect">
            <a:avLst/>
          </a:prstGeom>
          <a:solidFill>
            <a:schemeClr val="bg1"/>
          </a:solidFill>
          <a:ln w="9525">
            <a:noFill/>
            <a:miter lim="800000"/>
            <a:headEnd/>
            <a:tailEnd/>
          </a:ln>
        </p:spPr>
        <p:txBody>
          <a:bodyPr>
            <a:prstTxWarp prst="textNoShape">
              <a:avLst/>
            </a:prstTxWarp>
            <a:spAutoFit/>
          </a:bodyPr>
          <a:lstStyle/>
          <a:p>
            <a:r>
              <a:rPr lang="en-US" sz="1900">
                <a:solidFill>
                  <a:srgbClr val="000000"/>
                </a:solidFill>
              </a:rPr>
              <a:t>There is a strong link between a person’s level of knowledge and their attitude. With their attitude likely affect the way they behave. For example, those who understand the pitfalls &amp; illnesses associated with marijuana, are more likely to be against it’s use and other forms of drug use.</a:t>
            </a:r>
          </a:p>
          <a:p>
            <a:r>
              <a:rPr lang="en-US" sz="1900">
                <a:solidFill>
                  <a:srgbClr val="000000"/>
                </a:solidFill>
              </a:rPr>
              <a:t>Our attitudes are influenced by our </a:t>
            </a:r>
            <a:r>
              <a:rPr lang="en-US" sz="1900" i="1">
                <a:solidFill>
                  <a:srgbClr val="000000"/>
                </a:solidFill>
              </a:rPr>
              <a:t>family, peers, education, media, culture and communities</a:t>
            </a:r>
            <a:r>
              <a:rPr lang="en-US" sz="1900">
                <a:solidFill>
                  <a:srgbClr val="000000"/>
                </a:solidFill>
              </a:rPr>
              <a:t> we live in.</a:t>
            </a:r>
          </a:p>
          <a:p>
            <a:r>
              <a:rPr lang="en-US" sz="1900">
                <a:solidFill>
                  <a:srgbClr val="000000"/>
                </a:solidFill>
              </a:rPr>
              <a:t>Our sense of </a:t>
            </a:r>
            <a:r>
              <a:rPr lang="en-US" sz="1900" b="1" u="sng">
                <a:solidFill>
                  <a:srgbClr val="000000"/>
                </a:solidFill>
              </a:rPr>
              <a:t>self-efficacy</a:t>
            </a:r>
            <a:r>
              <a:rPr lang="en-US" sz="1900">
                <a:solidFill>
                  <a:srgbClr val="000000"/>
                </a:solidFill>
              </a:rPr>
              <a:t> also influences our attitudes and changes we may make to improve our health.</a:t>
            </a:r>
            <a:r>
              <a:rPr lang="en-US" sz="2000">
                <a:solidFill>
                  <a:srgbClr val="000000"/>
                </a:solidFill>
              </a:rPr>
              <a:t>	</a:t>
            </a:r>
          </a:p>
          <a:p>
            <a:r>
              <a:rPr lang="en-US" sz="2000">
                <a:solidFill>
                  <a:srgbClr val="000000"/>
                </a:solidFill>
              </a:rPr>
              <a:t>People’s attitude towards certain health behaviours, their willingness to seek help to address health concerns and the value they place on positive health all play a part in determining someone’s health.</a:t>
            </a:r>
          </a:p>
          <a:p>
            <a:endParaRPr lang="en-US" sz="2000" b="1">
              <a:solidFill>
                <a:srgbClr val="000000"/>
              </a:solidFill>
              <a:latin typeface="Bauhaus 93" pitchFamily="-83" charset="0"/>
            </a:endParaRPr>
          </a:p>
          <a:p>
            <a:pPr algn="ctr"/>
            <a:r>
              <a:rPr lang="en-US" sz="2000">
                <a:solidFill>
                  <a:srgbClr val="000000"/>
                </a:solidFill>
                <a:latin typeface="Bauhaus 93" pitchFamily="-83" charset="0"/>
              </a:rPr>
              <a:t>Examine how our attitudes to mental health has changed.</a:t>
            </a:r>
          </a:p>
        </p:txBody>
      </p:sp>
      <p:pic>
        <p:nvPicPr>
          <p:cNvPr id="40964" name="Picture 4" descr="Father &amp; Triplets.wmf"/>
          <p:cNvPicPr>
            <a:picLocks noChangeAspect="1"/>
          </p:cNvPicPr>
          <p:nvPr/>
        </p:nvPicPr>
        <p:blipFill>
          <a:blip r:embed="rId2"/>
          <a:srcRect/>
          <a:stretch>
            <a:fillRect/>
          </a:stretch>
        </p:blipFill>
        <p:spPr bwMode="auto">
          <a:xfrm>
            <a:off x="3581400" y="4595813"/>
            <a:ext cx="1951038" cy="198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Individual Factors – ATTITUDE &amp; GENETICS</a:t>
            </a:r>
            <a:endParaRPr lang="en-U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1987"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latin typeface="Calibri" pitchFamily="-83" charset="0"/>
              </a:rPr>
              <a:t>Genetics</a:t>
            </a:r>
            <a:r>
              <a:rPr lang="en-US" sz="2000">
                <a:solidFill>
                  <a:srgbClr val="000000"/>
                </a:solidFill>
                <a:latin typeface="Calibri" pitchFamily="-83" charset="0"/>
              </a:rPr>
              <a:t> outline our potential to achieve a certain level of health. A number of genetic disorders, such as cystic fibrosis, lead to chronic ill health and decreased life expectancy. Other disorders such as down syndrome, which can affect physical development and intellectual functioning, are the result of chromosome abnormalities that occur during pregnancy.</a:t>
            </a:r>
          </a:p>
          <a:p>
            <a:r>
              <a:rPr lang="en-US" sz="2000">
                <a:solidFill>
                  <a:srgbClr val="000000"/>
                </a:solidFill>
                <a:latin typeface="Calibri" pitchFamily="-83" charset="0"/>
              </a:rPr>
              <a:t>Genetics also play a role in determining a person’s </a:t>
            </a:r>
            <a:r>
              <a:rPr lang="en-US" sz="2000" b="1" u="sng">
                <a:solidFill>
                  <a:srgbClr val="000000"/>
                </a:solidFill>
                <a:latin typeface="Calibri" pitchFamily="-83" charset="0"/>
              </a:rPr>
              <a:t>predisposition</a:t>
            </a:r>
            <a:r>
              <a:rPr lang="en-US" sz="2000">
                <a:solidFill>
                  <a:srgbClr val="000000"/>
                </a:solidFill>
                <a:latin typeface="Calibri" pitchFamily="-83" charset="0"/>
              </a:rPr>
              <a:t> to certain diseases or health problems. People with fair skin, a genetic trait, are at greater risk of developing skin cancer. Research has identified that diseases such as breast cancer, asthma, heart disease and diabetes have a genetic link, making those with a family history of these diseases more susceptible to developing the diseases themselves.</a:t>
            </a:r>
          </a:p>
          <a:p>
            <a:r>
              <a:rPr lang="en-US" sz="2000">
                <a:solidFill>
                  <a:srgbClr val="000000"/>
                </a:solidFill>
                <a:latin typeface="Calibri" pitchFamily="-83" charset="0"/>
              </a:rPr>
              <a:t>Genetic information can also positively impact our health. Genes provide us with the potential in terms of intellectual capacity, physical abilities and life expectancy. For example, hereditary factors effect how fast we run, how coordinated we are and how well suited we are for particular sports. Therefore, have an influence on our sporting abilities and likelihood of successful participation.</a:t>
            </a:r>
          </a:p>
          <a:p>
            <a:r>
              <a:rPr lang="en-US" sz="2000">
                <a:solidFill>
                  <a:srgbClr val="000000"/>
                </a:solidFill>
                <a:latin typeface="Calibri" pitchFamily="-83" charset="0"/>
              </a:rPr>
              <a:t>However, although genetics determine our health potential, there is no certainty that we will develop all the health conditions of our family. Lifestyle, environment and other sociocultural factors influence our potential to achieve optimal health.</a:t>
            </a:r>
          </a:p>
          <a:p>
            <a:endParaRPr lang="en-US" sz="2000">
              <a:solidFill>
                <a:srgbClr val="000000"/>
              </a:solidFill>
              <a:latin typeface="Calibri" pitchFamily="-8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 y="2590800"/>
            <a:ext cx="4876800" cy="1323439"/>
          </a:xfrm>
          <a:prstGeom prst="rect">
            <a:avLst/>
          </a:prstGeom>
          <a:noFill/>
        </p:spPr>
        <p:txBody>
          <a:bodyPr>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What does health mean to individuals?</a:t>
            </a:r>
          </a:p>
        </p:txBody>
      </p:sp>
      <p:sp>
        <p:nvSpPr>
          <p:cNvPr id="7" name="Rectangle 6"/>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11PDHPE Preliminary Course</a:t>
            </a:r>
          </a:p>
        </p:txBody>
      </p:sp>
      <p:sp>
        <p:nvSpPr>
          <p:cNvPr id="8" name="Rectangle 7"/>
          <p:cNvSpPr/>
          <p:nvPr/>
        </p:nvSpPr>
        <p:spPr>
          <a:xfrm>
            <a:off x="0" y="1821359"/>
            <a:ext cx="5974913" cy="769441"/>
          </a:xfrm>
          <a:prstGeom prst="rect">
            <a:avLst/>
          </a:prstGeom>
          <a:noFill/>
        </p:spPr>
        <p:txBody>
          <a:bodyPr wrap="none">
            <a:spAutoFit/>
          </a:bodyPr>
          <a:lstStyle/>
          <a:p>
            <a:pPr algn="ctr" fontAlgn="auto">
              <a:spcBef>
                <a:spcPts val="0"/>
              </a:spcBef>
              <a:spcAft>
                <a:spcPts val="0"/>
              </a:spcAft>
              <a:defRPr/>
            </a:pPr>
            <a:r>
              <a:rPr lang="en-AU"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Core 1- Focus Question 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Sociocultural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3011"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Sociocultural factors </a:t>
            </a:r>
            <a:r>
              <a:rPr lang="en-US" sz="2000">
                <a:solidFill>
                  <a:srgbClr val="000000"/>
                </a:solidFill>
              </a:rPr>
              <a:t>relate to the society in which people live and the cultural practices and expectations that exist within these communities.</a:t>
            </a:r>
          </a:p>
          <a:p>
            <a:endParaRPr lang="en-US" sz="2000">
              <a:solidFill>
                <a:srgbClr val="000000"/>
              </a:solidFill>
            </a:endParaRPr>
          </a:p>
          <a:p>
            <a:r>
              <a:rPr lang="en-US" sz="2000" b="1" u="sng">
                <a:solidFill>
                  <a:srgbClr val="660066"/>
                </a:solidFill>
              </a:rPr>
              <a:t>Family</a:t>
            </a:r>
          </a:p>
          <a:p>
            <a:r>
              <a:rPr lang="en-US" sz="2000">
                <a:solidFill>
                  <a:srgbClr val="000000"/>
                </a:solidFill>
              </a:rPr>
              <a:t>The family unit has a significant influence on health and well-being. Foremost, families are responsible for physical needs such as safe housing, food, clothing and medical requirements while also providing medical support such as love and care. Research shows that a cohesive family unit acts to protect the health of children and helps them coe better when they experience stressors in life (Young Australians: Their health &amp; well-being 2007). Adversely, children living in situations of violence, abuse or neglect are at risk of immediate physical injury and emotional distress and are likely to suffer adverse consequences of long-term physical, emotional and social well-being.</a:t>
            </a:r>
          </a:p>
          <a:p>
            <a:r>
              <a:rPr lang="en-US" sz="2000">
                <a:solidFill>
                  <a:srgbClr val="000000"/>
                </a:solidFill>
              </a:rPr>
              <a:t>Families also play a role in </a:t>
            </a:r>
            <a:r>
              <a:rPr lang="en-US" sz="2000" b="1">
                <a:solidFill>
                  <a:srgbClr val="000000"/>
                </a:solidFill>
              </a:rPr>
              <a:t>promoting good health, encouraging good health behaviour </a:t>
            </a:r>
            <a:r>
              <a:rPr lang="en-US" sz="2000">
                <a:solidFill>
                  <a:srgbClr val="000000"/>
                </a:solidFill>
              </a:rPr>
              <a:t>(eg. How much food is served and eaten/ 3 daily meals with a variety of foods), </a:t>
            </a:r>
            <a:r>
              <a:rPr lang="en-US" sz="2000" b="1">
                <a:solidFill>
                  <a:srgbClr val="000000"/>
                </a:solidFill>
              </a:rPr>
              <a:t>family expectations </a:t>
            </a:r>
            <a:r>
              <a:rPr lang="en-US" sz="2000">
                <a:solidFill>
                  <a:srgbClr val="000000"/>
                </a:solidFill>
              </a:rPr>
              <a:t>(ie. children who grow up with parents that smoke are more likely to smoke), families are also the </a:t>
            </a:r>
            <a:r>
              <a:rPr lang="en-US" sz="2000" b="1">
                <a:solidFill>
                  <a:srgbClr val="000000"/>
                </a:solidFill>
              </a:rPr>
              <a:t>main source of health information and support</a:t>
            </a:r>
            <a:r>
              <a:rPr lang="en-US" sz="2000">
                <a:solidFill>
                  <a:srgbClr val="000000"/>
                </a:solidFill>
              </a:rPr>
              <a:t> (familiy GP).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Sociocultural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4035" name="TextBox 3"/>
          <p:cNvSpPr txBox="1">
            <a:spLocks noChangeArrowheads="1"/>
          </p:cNvSpPr>
          <p:nvPr/>
        </p:nvSpPr>
        <p:spPr bwMode="auto">
          <a:xfrm>
            <a:off x="228600" y="609600"/>
            <a:ext cx="8686800" cy="3478213"/>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rPr>
              <a:t>Peers</a:t>
            </a:r>
          </a:p>
          <a:p>
            <a:r>
              <a:rPr lang="en-US" sz="2000">
                <a:solidFill>
                  <a:srgbClr val="000000"/>
                </a:solidFill>
              </a:rPr>
              <a:t>Peers have a powerful influence on the decisions people make relating to health and the type of behaviours they undertake. Young people can be particularly influenced by the values, attitudes and behavior of their peers as they seek to establish their identity and feel a sense of belonging. For example, being a part of a peer group that enjoys being active, supports the participation of people regardless of their ability will encourage peers to join in recreational activities. They can also have a detrimental effect, if their values are not supportive or differ from those held by an individual. For example, maintaining the decision not to drink alcohol when you attend a party where everyone else is drinking and questioning why you don’t drink.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Sociocultural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5059" name="TextBox 3"/>
          <p:cNvSpPr txBox="1">
            <a:spLocks noChangeArrowheads="1"/>
          </p:cNvSpPr>
          <p:nvPr/>
        </p:nvSpPr>
        <p:spPr bwMode="auto">
          <a:xfrm>
            <a:off x="228600" y="609600"/>
            <a:ext cx="8686800" cy="3478213"/>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rPr>
              <a:t>Peers</a:t>
            </a:r>
          </a:p>
          <a:p>
            <a:r>
              <a:rPr lang="en-US" sz="2000">
                <a:solidFill>
                  <a:srgbClr val="000000"/>
                </a:solidFill>
              </a:rPr>
              <a:t>Peers have a powerful influence on the decisions people make relating to health and the type of behaviours they undertake. Young people can be particularly influenced by the values, attitudes and behavior of their peers as they seek to establish their identity and feel a sense of belonging. For example, being a part of a peer group that enjoys being active, supports the participation of people regardless of their ability will encourage peers to join in recreational activities. They can also have a detrimental effect, if their values are not supportive or differ from those held by an individual. For example, maintaining the decision not to drink alcohol when you attend a party where everyone else is drinking and questioning why you don’t drink.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Sociocultural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6083" name="TextBox 3"/>
          <p:cNvSpPr txBox="1">
            <a:spLocks noChangeArrowheads="1"/>
          </p:cNvSpPr>
          <p:nvPr/>
        </p:nvSpPr>
        <p:spPr bwMode="auto">
          <a:xfrm>
            <a:off x="228600" y="609600"/>
            <a:ext cx="8686800" cy="563245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rPr>
              <a:t>Media</a:t>
            </a:r>
          </a:p>
          <a:p>
            <a:r>
              <a:rPr lang="en-US" sz="2000">
                <a:solidFill>
                  <a:srgbClr val="000000"/>
                </a:solidFill>
              </a:rPr>
              <a:t>Media has a powerful influence through it’s significant role is disseminating information relating to health. For example, advertisements about skin cancer domestic violence seek to raise awareness and enhance people’s understanding of health-related issues. It is crucial that any health-related information presented by the media is accurate, fair and balanced, as bias or inaccuracies can lead to misconceptions and confusion that can endanger someone’s health.</a:t>
            </a:r>
          </a:p>
          <a:p>
            <a:endParaRPr lang="en-US" sz="2000">
              <a:solidFill>
                <a:srgbClr val="000000"/>
              </a:solidFill>
            </a:endParaRPr>
          </a:p>
          <a:p>
            <a:r>
              <a:rPr lang="en-US" sz="2000">
                <a:solidFill>
                  <a:srgbClr val="000000"/>
                </a:solidFill>
              </a:rPr>
              <a:t>Media can also have an influence on:</a:t>
            </a:r>
          </a:p>
          <a:p>
            <a:pPr>
              <a:buFont typeface="Arial" pitchFamily="-83" charset="0"/>
              <a:buChar char="•"/>
            </a:pPr>
            <a:r>
              <a:rPr lang="en-US" sz="2000" b="1">
                <a:solidFill>
                  <a:srgbClr val="000000"/>
                </a:solidFill>
              </a:rPr>
              <a:t>Values and attitudes </a:t>
            </a:r>
            <a:r>
              <a:rPr lang="en-US" sz="2000">
                <a:solidFill>
                  <a:srgbClr val="000000"/>
                </a:solidFill>
              </a:rPr>
              <a:t>– research has shown that media images glamourising drug use, can increase the likelihood of drug use by young people. For example, images that associate smoking with positive personal qualities like popularity, masculinity and being cool contributes to a positive perception of smoking. The frequency of which smoking is shown, contributes to the belief it is common, acceptable behaviour. However, this is contrary to the National Household Survey that showed 80% of Australians were not regular smokers.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Sociocultural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7107" name="TextBox 3"/>
          <p:cNvSpPr txBox="1">
            <a:spLocks noChangeArrowheads="1"/>
          </p:cNvSpPr>
          <p:nvPr/>
        </p:nvSpPr>
        <p:spPr bwMode="auto">
          <a:xfrm>
            <a:off x="228600" y="609600"/>
            <a:ext cx="8686800" cy="440055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rPr>
              <a:t>Media</a:t>
            </a:r>
          </a:p>
          <a:p>
            <a:pPr>
              <a:buFont typeface="Arial" pitchFamily="-83" charset="0"/>
              <a:buChar char="•"/>
            </a:pPr>
            <a:r>
              <a:rPr lang="en-US" sz="2000" b="1">
                <a:solidFill>
                  <a:srgbClr val="000000"/>
                </a:solidFill>
              </a:rPr>
              <a:t>Expectations of societal forms </a:t>
            </a:r>
            <a:r>
              <a:rPr lang="en-US" sz="2000">
                <a:solidFill>
                  <a:srgbClr val="000000"/>
                </a:solidFill>
              </a:rPr>
              <a:t>– Images conveyed through media promote certain expectations and risk behaviours that arise from these expectations. For example, the constant portrayal of images of women being tanned, attractive and slim and men are tall, tanned and muscular can contribute to beliefs about ideal body types. Pressure to conform to these stereotypes can have a considerable influence on people’s self image, their feelings about their appearance and the health behaviours they adopt in an effort to match these expectations.</a:t>
            </a:r>
          </a:p>
          <a:p>
            <a:pPr>
              <a:buFont typeface="Arial" pitchFamily="-83" charset="0"/>
              <a:buChar char="•"/>
            </a:pPr>
            <a:r>
              <a:rPr lang="en-US" sz="2000" b="1">
                <a:solidFill>
                  <a:srgbClr val="000000"/>
                </a:solidFill>
              </a:rPr>
              <a:t>Health Promotion </a:t>
            </a:r>
            <a:r>
              <a:rPr lang="en-US" sz="2000">
                <a:solidFill>
                  <a:srgbClr val="000000"/>
                </a:solidFill>
              </a:rPr>
              <a:t>– media can shift society’s attitudes about particular health behaviours. Health promotion campaigns on television such as those about drink driving, are frequently used to not only raise awareness but also to challenge people’s beliefs about what is acceptable behaviour in an effort to improve health. </a:t>
            </a:r>
          </a:p>
        </p:txBody>
      </p:sp>
      <p:pic>
        <p:nvPicPr>
          <p:cNvPr id="47108" name="Picture 3"/>
          <p:cNvPicPr>
            <a:picLocks noChangeAspect="1"/>
          </p:cNvPicPr>
          <p:nvPr/>
        </p:nvPicPr>
        <p:blipFill>
          <a:blip r:embed="rId2"/>
          <a:srcRect/>
          <a:stretch>
            <a:fillRect/>
          </a:stretch>
        </p:blipFill>
        <p:spPr bwMode="auto">
          <a:xfrm>
            <a:off x="3124200" y="4724400"/>
            <a:ext cx="2667000" cy="176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Socioeconomic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8131" name="TextBox 3"/>
          <p:cNvSpPr txBox="1">
            <a:spLocks noChangeArrowheads="1"/>
          </p:cNvSpPr>
          <p:nvPr/>
        </p:nvSpPr>
        <p:spPr bwMode="auto">
          <a:xfrm>
            <a:off x="228600" y="609600"/>
            <a:ext cx="8686800" cy="5016500"/>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Socioeconomic factors: </a:t>
            </a:r>
            <a:r>
              <a:rPr lang="en-US" sz="2000">
                <a:solidFill>
                  <a:srgbClr val="000000"/>
                </a:solidFill>
              </a:rPr>
              <a:t>relate to a person’s level of income, education and employment.</a:t>
            </a:r>
          </a:p>
          <a:p>
            <a:r>
              <a:rPr lang="en-US" sz="2000">
                <a:solidFill>
                  <a:srgbClr val="000000"/>
                </a:solidFill>
              </a:rPr>
              <a:t> </a:t>
            </a:r>
          </a:p>
          <a:p>
            <a:r>
              <a:rPr lang="en-US" sz="2000">
                <a:solidFill>
                  <a:srgbClr val="000000"/>
                </a:solidFill>
              </a:rPr>
              <a:t>In 2004, WHO stated that ‘the social conditions in which people live powerfully influence their chances to be healthy. Indeed factors such as poverty, social exclusion and discrimination, poor housing, unhealthy early childhood conditions and low occupational status are important determinants of most diseases, deaths and health inequalities between and within countries’.</a:t>
            </a:r>
          </a:p>
          <a:p>
            <a:endParaRPr lang="en-US" sz="2000">
              <a:solidFill>
                <a:srgbClr val="000000"/>
              </a:solidFill>
            </a:endParaRPr>
          </a:p>
          <a:p>
            <a:r>
              <a:rPr lang="en-US" sz="2000">
                <a:solidFill>
                  <a:srgbClr val="000000"/>
                </a:solidFill>
              </a:rPr>
              <a:t>A person’s socioeconomic status has a significant influence on the likelihood that they will be exposed to health risk factors. </a:t>
            </a:r>
          </a:p>
          <a:p>
            <a:endParaRPr lang="en-US" sz="2000" b="1">
              <a:solidFill>
                <a:srgbClr val="000000"/>
              </a:solidFill>
            </a:endParaRPr>
          </a:p>
          <a:p>
            <a:pPr algn="ctr"/>
            <a:r>
              <a:rPr lang="en-US" sz="2000" b="1">
                <a:solidFill>
                  <a:srgbClr val="000000"/>
                </a:solidFill>
              </a:rPr>
              <a:t>Those who are disadvantaged are more likely to face the greatest number of risks and therefore find it more difficult to experience good health.</a:t>
            </a:r>
          </a:p>
        </p:txBody>
      </p:sp>
      <p:pic>
        <p:nvPicPr>
          <p:cNvPr id="48132" name="Picture 3"/>
          <p:cNvPicPr>
            <a:picLocks noChangeAspect="1"/>
          </p:cNvPicPr>
          <p:nvPr/>
        </p:nvPicPr>
        <p:blipFill>
          <a:blip r:embed="rId2"/>
          <a:srcRect/>
          <a:stretch>
            <a:fillRect/>
          </a:stretch>
        </p:blipFill>
        <p:spPr bwMode="auto">
          <a:xfrm>
            <a:off x="6264275" y="5260975"/>
            <a:ext cx="1889125" cy="152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Socioeconomic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9155" name="TextBox 3"/>
          <p:cNvSpPr txBox="1">
            <a:spLocks noChangeArrowheads="1"/>
          </p:cNvSpPr>
          <p:nvPr/>
        </p:nvSpPr>
        <p:spPr bwMode="auto">
          <a:xfrm>
            <a:off x="228600" y="609600"/>
            <a:ext cx="8686800" cy="501650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7030A0"/>
                </a:solidFill>
              </a:rPr>
              <a:t>Education</a:t>
            </a:r>
          </a:p>
          <a:p>
            <a:pPr>
              <a:buFont typeface="Arial" pitchFamily="-83" charset="0"/>
              <a:buChar char="•"/>
            </a:pPr>
            <a:r>
              <a:rPr lang="en-US" sz="2000">
                <a:solidFill>
                  <a:srgbClr val="000000"/>
                </a:solidFill>
              </a:rPr>
              <a:t>A person’s level of education has a significant impact on their health</a:t>
            </a:r>
          </a:p>
          <a:p>
            <a:pPr>
              <a:buFont typeface="Arial" pitchFamily="-83" charset="0"/>
              <a:buChar char="•"/>
            </a:pPr>
            <a:r>
              <a:rPr lang="en-US" sz="2000">
                <a:solidFill>
                  <a:srgbClr val="000000"/>
                </a:solidFill>
              </a:rPr>
              <a:t>Education enables people to have a greater knowledge of health issues and </a:t>
            </a:r>
            <a:r>
              <a:rPr lang="en-US" sz="2000" b="1">
                <a:solidFill>
                  <a:srgbClr val="000000"/>
                </a:solidFill>
              </a:rPr>
              <a:t>increase their understanding of health protective and risk factors </a:t>
            </a:r>
          </a:p>
          <a:p>
            <a:pPr>
              <a:buFont typeface="Arial" pitchFamily="-83" charset="0"/>
              <a:buChar char="•"/>
            </a:pPr>
            <a:r>
              <a:rPr lang="en-US" sz="2000"/>
              <a:t>Enables people to </a:t>
            </a:r>
            <a:r>
              <a:rPr lang="en-US" sz="2000" b="1"/>
              <a:t>develop skills that assist them in assisting health information and services when required</a:t>
            </a:r>
          </a:p>
          <a:p>
            <a:pPr>
              <a:buFont typeface="Arial" pitchFamily="-83" charset="0"/>
              <a:buChar char="•"/>
            </a:pPr>
            <a:r>
              <a:rPr lang="en-US" sz="2000"/>
              <a:t>Education serves to develop within an individual a </a:t>
            </a:r>
            <a:r>
              <a:rPr lang="en-US" sz="2000" b="1"/>
              <a:t>sense of empowerment </a:t>
            </a:r>
            <a:r>
              <a:rPr lang="en-US" sz="2000"/>
              <a:t>over their lives.</a:t>
            </a:r>
          </a:p>
          <a:p>
            <a:pPr>
              <a:buFont typeface="Arial" pitchFamily="-83" charset="0"/>
              <a:buChar char="•"/>
            </a:pPr>
            <a:r>
              <a:rPr lang="en-US" sz="2000"/>
              <a:t>Engagement in education influences a person’s health as having </a:t>
            </a:r>
            <a:r>
              <a:rPr lang="en-US" sz="2000" b="1"/>
              <a:t>a high level of literacy and numeracy enhances opportunities for employment, post-schooling opportunities, sense of connectedness and access to support.</a:t>
            </a:r>
          </a:p>
          <a:p>
            <a:pPr>
              <a:buFont typeface="Arial" pitchFamily="-83" charset="0"/>
              <a:buChar char="•"/>
            </a:pPr>
            <a:r>
              <a:rPr lang="en-US" sz="2000"/>
              <a:t>Low levels of education, along with significant health problems such as mental and substance issues are commonly found in people who are imprisoned, highlighting the role that attaining an adequate level of education can play in supporting health.</a:t>
            </a:r>
          </a:p>
          <a:p>
            <a:endParaRPr lang="en-US" sz="2000"/>
          </a:p>
        </p:txBody>
      </p:sp>
      <p:pic>
        <p:nvPicPr>
          <p:cNvPr id="49156" name="Picture 3"/>
          <p:cNvPicPr>
            <a:picLocks noChangeAspect="1"/>
          </p:cNvPicPr>
          <p:nvPr/>
        </p:nvPicPr>
        <p:blipFill>
          <a:blip r:embed="rId2"/>
          <a:srcRect/>
          <a:stretch>
            <a:fillRect/>
          </a:stretch>
        </p:blipFill>
        <p:spPr bwMode="auto">
          <a:xfrm>
            <a:off x="7859713" y="5029200"/>
            <a:ext cx="1270000" cy="1662113"/>
          </a:xfrm>
          <a:prstGeom prst="rect">
            <a:avLst/>
          </a:prstGeom>
          <a:noFill/>
          <a:ln w="9525">
            <a:noFill/>
            <a:miter lim="800000"/>
            <a:headEnd/>
            <a:tailEnd/>
          </a:ln>
        </p:spPr>
      </p:pic>
      <p:pic>
        <p:nvPicPr>
          <p:cNvPr id="49157" name="Picture 4"/>
          <p:cNvPicPr>
            <a:picLocks noChangeAspect="1"/>
          </p:cNvPicPr>
          <p:nvPr/>
        </p:nvPicPr>
        <p:blipFill>
          <a:blip r:embed="rId3"/>
          <a:srcRect/>
          <a:stretch>
            <a:fillRect/>
          </a:stretch>
        </p:blipFill>
        <p:spPr bwMode="auto">
          <a:xfrm>
            <a:off x="8034338" y="106363"/>
            <a:ext cx="1109662" cy="100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Socioeconomic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0179" name="TextBox 3"/>
          <p:cNvSpPr txBox="1">
            <a:spLocks noChangeArrowheads="1"/>
          </p:cNvSpPr>
          <p:nvPr/>
        </p:nvSpPr>
        <p:spPr bwMode="auto">
          <a:xfrm>
            <a:off x="228600" y="609600"/>
            <a:ext cx="8686800" cy="501650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7030A0"/>
                </a:solidFill>
              </a:rPr>
              <a:t>Employment</a:t>
            </a:r>
          </a:p>
          <a:p>
            <a:pPr>
              <a:buFont typeface="Arial" pitchFamily="-83" charset="0"/>
              <a:buChar char="•"/>
            </a:pPr>
            <a:r>
              <a:rPr lang="en-US" sz="2000">
                <a:solidFill>
                  <a:srgbClr val="000000"/>
                </a:solidFill>
              </a:rPr>
              <a:t>Being able to secure satisfying, meaningful and regular employment has a positive influence on health.</a:t>
            </a:r>
          </a:p>
          <a:p>
            <a:pPr>
              <a:buFont typeface="Arial" pitchFamily="-83" charset="0"/>
              <a:buChar char="•"/>
            </a:pPr>
            <a:r>
              <a:rPr lang="en-US" sz="2000">
                <a:solidFill>
                  <a:srgbClr val="000000"/>
                </a:solidFill>
              </a:rPr>
              <a:t>Reports indicate that </a:t>
            </a:r>
            <a:r>
              <a:rPr lang="en-US" sz="2000" b="1">
                <a:solidFill>
                  <a:srgbClr val="000000"/>
                </a:solidFill>
              </a:rPr>
              <a:t>unemployed Australians have mortality rates that are 50% higher than employed Australians</a:t>
            </a:r>
            <a:r>
              <a:rPr lang="en-US" sz="2000">
                <a:solidFill>
                  <a:srgbClr val="000000"/>
                </a:solidFill>
              </a:rPr>
              <a:t>.</a:t>
            </a:r>
          </a:p>
          <a:p>
            <a:pPr>
              <a:buFont typeface="Arial" pitchFamily="-83" charset="0"/>
              <a:buChar char="•"/>
            </a:pPr>
            <a:r>
              <a:rPr lang="en-US" sz="2000">
                <a:solidFill>
                  <a:srgbClr val="000000"/>
                </a:solidFill>
              </a:rPr>
              <a:t>Employment </a:t>
            </a:r>
            <a:r>
              <a:rPr lang="en-US" sz="2000" b="1">
                <a:solidFill>
                  <a:srgbClr val="000000"/>
                </a:solidFill>
              </a:rPr>
              <a:t>provides opportunities to be active, socially engaged, interaction and a degree of financial security.</a:t>
            </a:r>
          </a:p>
          <a:p>
            <a:pPr>
              <a:buFont typeface="Arial" pitchFamily="-83" charset="0"/>
              <a:buChar char="•"/>
            </a:pPr>
            <a:r>
              <a:rPr lang="en-US" sz="2000" b="1">
                <a:solidFill>
                  <a:srgbClr val="000000"/>
                </a:solidFill>
              </a:rPr>
              <a:t>Unemployment</a:t>
            </a:r>
            <a:r>
              <a:rPr lang="en-US" sz="2000">
                <a:solidFill>
                  <a:srgbClr val="000000"/>
                </a:solidFill>
              </a:rPr>
              <a:t> has been linked to </a:t>
            </a:r>
            <a:r>
              <a:rPr lang="en-US" sz="2000" b="1">
                <a:solidFill>
                  <a:srgbClr val="000000"/>
                </a:solidFill>
              </a:rPr>
              <a:t>limited social contact, depression, loss of confidence and disempowerment.</a:t>
            </a:r>
          </a:p>
          <a:p>
            <a:pPr>
              <a:buFont typeface="Arial" pitchFamily="-83" charset="0"/>
              <a:buChar char="•"/>
            </a:pPr>
            <a:r>
              <a:rPr lang="en-US" sz="2000">
                <a:solidFill>
                  <a:srgbClr val="000000"/>
                </a:solidFill>
              </a:rPr>
              <a:t>Rates of suicide and attempted suicide are higher for those who are long-term unemployed</a:t>
            </a:r>
          </a:p>
          <a:p>
            <a:pPr>
              <a:buFont typeface="Arial" pitchFamily="-83" charset="0"/>
              <a:buChar char="•"/>
            </a:pPr>
            <a:r>
              <a:rPr lang="en-US" sz="2000">
                <a:solidFill>
                  <a:srgbClr val="000000"/>
                </a:solidFill>
              </a:rPr>
              <a:t>The </a:t>
            </a:r>
            <a:r>
              <a:rPr lang="en-US" sz="2000" b="1">
                <a:solidFill>
                  <a:srgbClr val="000000"/>
                </a:solidFill>
              </a:rPr>
              <a:t>type of occupation can impact health</a:t>
            </a:r>
            <a:r>
              <a:rPr lang="en-US" sz="2000">
                <a:solidFill>
                  <a:srgbClr val="000000"/>
                </a:solidFill>
              </a:rPr>
              <a:t>. Jobs that include heavy labour and high levels of risk taking can lead to increased chances of injury and ill-health.</a:t>
            </a:r>
          </a:p>
          <a:p>
            <a:endParaRPr lang="en-US" sz="2000">
              <a:solidFill>
                <a:srgbClr val="000000"/>
              </a:solidFill>
            </a:endParaRPr>
          </a:p>
          <a:p>
            <a:endParaRPr lang="en-US" sz="2000"/>
          </a:p>
          <a:p>
            <a:endParaRPr lang="en-US" sz="2000"/>
          </a:p>
        </p:txBody>
      </p:sp>
      <p:pic>
        <p:nvPicPr>
          <p:cNvPr id="50180" name="Picture 3"/>
          <p:cNvPicPr>
            <a:picLocks noChangeAspect="1"/>
          </p:cNvPicPr>
          <p:nvPr/>
        </p:nvPicPr>
        <p:blipFill>
          <a:blip r:embed="rId2"/>
          <a:srcRect/>
          <a:stretch>
            <a:fillRect/>
          </a:stretch>
        </p:blipFill>
        <p:spPr bwMode="auto">
          <a:xfrm>
            <a:off x="3695700" y="4826000"/>
            <a:ext cx="1752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Socioeconomic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1203" name="TextBox 3"/>
          <p:cNvSpPr txBox="1">
            <a:spLocks noChangeArrowheads="1"/>
          </p:cNvSpPr>
          <p:nvPr/>
        </p:nvSpPr>
        <p:spPr bwMode="auto">
          <a:xfrm>
            <a:off x="228600" y="609600"/>
            <a:ext cx="8686800" cy="5324475"/>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7030A0"/>
                </a:solidFill>
              </a:rPr>
              <a:t>Income</a:t>
            </a:r>
          </a:p>
          <a:p>
            <a:pPr>
              <a:buFont typeface="Arial" pitchFamily="-83" charset="0"/>
              <a:buChar char="•"/>
            </a:pPr>
            <a:r>
              <a:rPr lang="en-US" sz="2000">
                <a:solidFill>
                  <a:srgbClr val="000000"/>
                </a:solidFill>
              </a:rPr>
              <a:t>Those who have </a:t>
            </a:r>
            <a:r>
              <a:rPr lang="en-US" sz="2000" b="1">
                <a:solidFill>
                  <a:srgbClr val="000000"/>
                </a:solidFill>
              </a:rPr>
              <a:t>higher incomes have more money available to spend on health-related products and services</a:t>
            </a:r>
            <a:r>
              <a:rPr lang="en-US" sz="2000">
                <a:solidFill>
                  <a:srgbClr val="000000"/>
                </a:solidFill>
              </a:rPr>
              <a:t>, such as recreational activities, private health care and better quality food.</a:t>
            </a:r>
          </a:p>
          <a:p>
            <a:pPr>
              <a:buFont typeface="Arial" pitchFamily="-83" charset="0"/>
              <a:buChar char="•"/>
            </a:pPr>
            <a:r>
              <a:rPr lang="en-US" sz="2000">
                <a:solidFill>
                  <a:srgbClr val="000000"/>
                </a:solidFill>
              </a:rPr>
              <a:t>They have the </a:t>
            </a:r>
            <a:r>
              <a:rPr lang="en-US" sz="2000" b="1">
                <a:solidFill>
                  <a:srgbClr val="000000"/>
                </a:solidFill>
              </a:rPr>
              <a:t>freedom to choose from a greater range of options</a:t>
            </a:r>
            <a:r>
              <a:rPr lang="en-US" sz="2000">
                <a:solidFill>
                  <a:srgbClr val="000000"/>
                </a:solidFill>
              </a:rPr>
              <a:t>, which would </a:t>
            </a:r>
            <a:r>
              <a:rPr lang="en-US" sz="2000" b="1">
                <a:solidFill>
                  <a:srgbClr val="000000"/>
                </a:solidFill>
              </a:rPr>
              <a:t>decrease stress and contribute to a greater sense of control </a:t>
            </a:r>
            <a:r>
              <a:rPr lang="en-US" sz="2000">
                <a:solidFill>
                  <a:srgbClr val="000000"/>
                </a:solidFill>
              </a:rPr>
              <a:t>over their lives.</a:t>
            </a:r>
          </a:p>
          <a:p>
            <a:pPr>
              <a:buFont typeface="Arial" pitchFamily="-83" charset="0"/>
              <a:buChar char="•"/>
            </a:pPr>
            <a:r>
              <a:rPr lang="en-US" sz="2000" b="1">
                <a:solidFill>
                  <a:srgbClr val="000000"/>
                </a:solidFill>
              </a:rPr>
              <a:t>Poverty, increases and individual’s exposure to risk behaviours </a:t>
            </a:r>
            <a:r>
              <a:rPr lang="en-US" sz="2000">
                <a:solidFill>
                  <a:srgbClr val="000000"/>
                </a:solidFill>
              </a:rPr>
              <a:t>and is likely to harm their health while also </a:t>
            </a:r>
            <a:r>
              <a:rPr lang="en-US" sz="2000" b="1">
                <a:solidFill>
                  <a:srgbClr val="000000"/>
                </a:solidFill>
              </a:rPr>
              <a:t>restricting their access to health services and products</a:t>
            </a:r>
          </a:p>
          <a:p>
            <a:pPr>
              <a:buFont typeface="Arial" pitchFamily="-83" charset="0"/>
              <a:buChar char="•"/>
            </a:pPr>
            <a:r>
              <a:rPr lang="en-US" sz="2000">
                <a:solidFill>
                  <a:srgbClr val="000000"/>
                </a:solidFill>
              </a:rPr>
              <a:t>Those who </a:t>
            </a:r>
            <a:r>
              <a:rPr lang="en-US" sz="2000" b="1">
                <a:solidFill>
                  <a:srgbClr val="000000"/>
                </a:solidFill>
              </a:rPr>
              <a:t>experience financial hardship tend to live in overcrowded conditions in communities with a high population density, fewer transport options, less recreational facilities and less support services.</a:t>
            </a:r>
          </a:p>
          <a:p>
            <a:pPr>
              <a:buFont typeface="Arial" pitchFamily="-83" charset="0"/>
              <a:buChar char="•"/>
            </a:pPr>
            <a:r>
              <a:rPr lang="en-US" sz="2000">
                <a:solidFill>
                  <a:srgbClr val="000000"/>
                </a:solidFill>
              </a:rPr>
              <a:t>Low income groups experience restrictions in their opportunity to seek help with health problems.</a:t>
            </a:r>
          </a:p>
          <a:p>
            <a:endParaRPr lang="en-US" sz="2000"/>
          </a:p>
          <a:p>
            <a:endParaRPr lang="en-US" sz="2000"/>
          </a:p>
        </p:txBody>
      </p:sp>
      <p:pic>
        <p:nvPicPr>
          <p:cNvPr id="51204" name="Picture 3"/>
          <p:cNvPicPr>
            <a:picLocks noChangeAspect="1"/>
          </p:cNvPicPr>
          <p:nvPr/>
        </p:nvPicPr>
        <p:blipFill>
          <a:blip r:embed="rId2"/>
          <a:srcRect/>
          <a:stretch>
            <a:fillRect/>
          </a:stretch>
        </p:blipFill>
        <p:spPr bwMode="auto">
          <a:xfrm>
            <a:off x="3440113" y="5181600"/>
            <a:ext cx="1576387" cy="167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Socioeconomic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2227" name="TextBox 3"/>
          <p:cNvSpPr txBox="1">
            <a:spLocks noChangeArrowheads="1"/>
          </p:cNvSpPr>
          <p:nvPr/>
        </p:nvSpPr>
        <p:spPr bwMode="auto">
          <a:xfrm>
            <a:off x="228600" y="609600"/>
            <a:ext cx="8686800" cy="5632450"/>
          </a:xfrm>
          <a:prstGeom prst="rect">
            <a:avLst/>
          </a:prstGeom>
          <a:solidFill>
            <a:schemeClr val="bg1"/>
          </a:solidFill>
          <a:ln w="9525">
            <a:noFill/>
            <a:miter lim="800000"/>
            <a:headEnd/>
            <a:tailEnd/>
          </a:ln>
        </p:spPr>
        <p:txBody>
          <a:bodyPr>
            <a:prstTxWarp prst="textNoShape">
              <a:avLst/>
            </a:prstTxWarp>
            <a:spAutoFit/>
          </a:bodyPr>
          <a:lstStyle/>
          <a:p>
            <a:pPr algn="ctr"/>
            <a:endParaRPr lang="en-US" sz="2000" b="1" u="sng">
              <a:solidFill>
                <a:srgbClr val="7030A0"/>
              </a:solidFill>
            </a:endParaRPr>
          </a:p>
          <a:p>
            <a:pPr algn="ctr"/>
            <a:r>
              <a:rPr lang="en-US" sz="2000" b="1" u="sng">
                <a:solidFill>
                  <a:srgbClr val="7030A0"/>
                </a:solidFill>
              </a:rPr>
              <a:t>Medicare </a:t>
            </a:r>
            <a:r>
              <a:rPr lang="en-US" sz="2000"/>
              <a:t>is Australia’s government-funded health scheme that subsides the cost of medical services for all Australians and aims to ensure medical care is affordable</a:t>
            </a:r>
          </a:p>
          <a:p>
            <a:endParaRPr lang="en-US" sz="2000"/>
          </a:p>
          <a:p>
            <a:r>
              <a:rPr lang="en-US" sz="2000" b="1">
                <a:solidFill>
                  <a:srgbClr val="FF0000"/>
                </a:solidFill>
              </a:rPr>
              <a:t>Positives</a:t>
            </a:r>
            <a:r>
              <a:rPr lang="en-US" sz="2000"/>
              <a:t> </a:t>
            </a:r>
          </a:p>
          <a:p>
            <a:pPr>
              <a:buFont typeface="Arial" pitchFamily="-83" charset="0"/>
              <a:buChar char="•"/>
            </a:pPr>
            <a:r>
              <a:rPr lang="en-US" sz="2000"/>
              <a:t>Available to everybody – makes health care more accessible</a:t>
            </a:r>
          </a:p>
          <a:p>
            <a:pPr>
              <a:buFont typeface="Arial" pitchFamily="-83" charset="0"/>
              <a:buChar char="•"/>
            </a:pPr>
            <a:r>
              <a:rPr lang="en-US" sz="2000"/>
              <a:t>Covers minimal procedures and GP visits</a:t>
            </a:r>
          </a:p>
          <a:p>
            <a:endParaRPr lang="en-US" sz="2000"/>
          </a:p>
          <a:p>
            <a:r>
              <a:rPr lang="en-US" sz="2000" b="1">
                <a:solidFill>
                  <a:srgbClr val="FF0000"/>
                </a:solidFill>
              </a:rPr>
              <a:t>Negatives</a:t>
            </a:r>
          </a:p>
          <a:p>
            <a:pPr>
              <a:buFont typeface="Arial" pitchFamily="-83" charset="0"/>
              <a:buChar char="•"/>
            </a:pPr>
            <a:r>
              <a:rPr lang="en-US" sz="2000"/>
              <a:t>Not all services covered by Medicare (ie. non-essential services)</a:t>
            </a:r>
          </a:p>
          <a:p>
            <a:pPr>
              <a:buFont typeface="Arial" pitchFamily="-83" charset="0"/>
              <a:buChar char="•"/>
            </a:pPr>
            <a:r>
              <a:rPr lang="en-US" sz="2000"/>
              <a:t>Long waiting lists for procedures</a:t>
            </a:r>
          </a:p>
          <a:p>
            <a:pPr>
              <a:buFont typeface="Arial" pitchFamily="-83" charset="0"/>
              <a:buChar char="•"/>
            </a:pPr>
            <a:r>
              <a:rPr lang="en-US" sz="2000"/>
              <a:t>Waiting for treatment can lead to ongoing pain, reduced capacity to go about daily life, increased stress, physical discomfort and restrictions on social life.</a:t>
            </a:r>
          </a:p>
          <a:p>
            <a:endParaRPr lang="en-US" sz="2000"/>
          </a:p>
          <a:p>
            <a:endParaRPr lang="en-US" sz="2000"/>
          </a:p>
          <a:p>
            <a:endParaRPr lang="en-US" sz="2000"/>
          </a:p>
          <a:p>
            <a:endParaRPr lang="en-US" sz="2000"/>
          </a:p>
        </p:txBody>
      </p:sp>
      <p:sp>
        <p:nvSpPr>
          <p:cNvPr id="5" name="Rectangle 4"/>
          <p:cNvSpPr>
            <a:spLocks noChangeArrowheads="1"/>
          </p:cNvSpPr>
          <p:nvPr/>
        </p:nvSpPr>
        <p:spPr bwMode="auto">
          <a:xfrm>
            <a:off x="381000" y="838200"/>
            <a:ext cx="8382000" cy="1143000"/>
          </a:xfrm>
          <a:prstGeom prst="rect">
            <a:avLst/>
          </a:prstGeom>
          <a:noFill/>
          <a:ln w="25400">
            <a:solidFill>
              <a:schemeClr val="tx1"/>
            </a:solidFill>
            <a:miter lim="800000"/>
            <a:headEnd/>
            <a:tailEnd/>
          </a:ln>
          <a:effectLst>
            <a:outerShdw blurRad="40000" dist="23000" dir="5400000" rotWithShape="0">
              <a:srgbClr val="808080">
                <a:alpha val="34998"/>
              </a:srgbClr>
            </a:outerShdw>
          </a:effectLst>
          <a:extLst>
            <a:ext uri="{909E8E84-426E-40DD-AFC4-6F175D3DCCD1}"/>
          </a:extLst>
        </p:spPr>
        <p:txBody>
          <a:bodyPr anchor="ctr">
            <a:prstTxWarp prst="textNoShape">
              <a:avLst/>
            </a:prstTxWarp>
          </a:bodyPr>
          <a:lstStyle/>
          <a:p>
            <a:pPr algn="ctr">
              <a:defRPr/>
            </a:pPr>
            <a:endParaRPr lang="en-US">
              <a:solidFill>
                <a:srgbClr val="FFFFFF"/>
              </a:solidFill>
              <a:latin typeface="Calibri" pitchFamily="-110" charset="0"/>
              <a:ea typeface="ＭＳ Ｐゴシック" pitchFamily="-110" charset="-128"/>
              <a:cs typeface="ＭＳ Ｐゴシック" pitchFamily="-110" charset="-128"/>
            </a:endParaRPr>
          </a:p>
        </p:txBody>
      </p:sp>
      <p:pic>
        <p:nvPicPr>
          <p:cNvPr id="52229" name="Picture 6"/>
          <p:cNvPicPr>
            <a:picLocks noChangeAspect="1"/>
          </p:cNvPicPr>
          <p:nvPr/>
        </p:nvPicPr>
        <p:blipFill>
          <a:blip r:embed="rId2"/>
          <a:srcRect/>
          <a:stretch>
            <a:fillRect/>
          </a:stretch>
        </p:blipFill>
        <p:spPr bwMode="auto">
          <a:xfrm>
            <a:off x="2895600" y="5256213"/>
            <a:ext cx="2952750" cy="76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387" name="TextBox 3"/>
          <p:cNvSpPr txBox="1">
            <a:spLocks noChangeArrowheads="1"/>
          </p:cNvSpPr>
          <p:nvPr/>
        </p:nvSpPr>
        <p:spPr bwMode="auto">
          <a:xfrm>
            <a:off x="457200" y="1219200"/>
            <a:ext cx="8229600" cy="4678363"/>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The concept of health means different things to different people. </a:t>
            </a:r>
          </a:p>
          <a:p>
            <a:endParaRPr lang="en-US" sz="2000"/>
          </a:p>
          <a:p>
            <a:r>
              <a:rPr lang="en-US" sz="2000" b="1" u="sng">
                <a:solidFill>
                  <a:srgbClr val="FF0000"/>
                </a:solidFill>
              </a:rPr>
              <a:t>Early meanings of ‘health’</a:t>
            </a:r>
          </a:p>
          <a:p>
            <a:r>
              <a:rPr lang="en-US" sz="2000"/>
              <a:t>Prior to World War II, health was viewed as the opposite to illness. If there was no evidence of disease or physical illness, we were considered healthy. Any breakdown in the body system meant it was not healthy – this view suggested if you were ill – medicine, drugs and doctors could return you to a healthy state.</a:t>
            </a:r>
          </a:p>
          <a:p>
            <a:endParaRPr lang="en-US" sz="2000"/>
          </a:p>
          <a:p>
            <a:r>
              <a:rPr lang="en-US" sz="2000"/>
              <a:t>This early definition was recognised as too narrow and one dimensional. It failed to take into an individuals mental, social or spiritual well being and was very limited. For example, a person may not be suffering a physical illness, but may be experiencing depression or emotional stress.  </a:t>
            </a:r>
          </a:p>
          <a:p>
            <a:endParaRPr lang="en-US"/>
          </a:p>
          <a:p>
            <a:endParaRPr lang="en-US"/>
          </a:p>
        </p:txBody>
      </p:sp>
      <p:pic>
        <p:nvPicPr>
          <p:cNvPr id="16388" name="Picture 3" descr="Dictionary.wmf"/>
          <p:cNvPicPr>
            <a:picLocks noChangeAspect="1"/>
          </p:cNvPicPr>
          <p:nvPr/>
        </p:nvPicPr>
        <p:blipFill>
          <a:blip r:embed="rId2"/>
          <a:srcRect/>
          <a:stretch>
            <a:fillRect/>
          </a:stretch>
        </p:blipFill>
        <p:spPr bwMode="auto">
          <a:xfrm>
            <a:off x="6324600" y="5486400"/>
            <a:ext cx="2362200"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3251"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Environmental factors </a:t>
            </a:r>
            <a:r>
              <a:rPr lang="en-US" sz="2000"/>
              <a:t>are those things present in the environment in which people live and work that can affect their health in a positive or negative way</a:t>
            </a:r>
          </a:p>
          <a:p>
            <a:endParaRPr lang="en-US" sz="2000"/>
          </a:p>
          <a:p>
            <a:r>
              <a:rPr lang="en-US" sz="2000"/>
              <a:t>Clean air, a regular supply of safe drinking water, consumption of properly handled foods can all promote improved individual and public health, while well-designed communities can assist in creating safe &amp; harmonious communities.</a:t>
            </a:r>
          </a:p>
          <a:p>
            <a:endParaRPr lang="en-US" sz="2000"/>
          </a:p>
          <a:p>
            <a:r>
              <a:rPr lang="en-US" sz="2000"/>
              <a:t>Poor building design, increasing levels of pollution, changes in climatic conditions all contribute to poor health by increasing risk factors and making it difficult to choose healthier options.</a:t>
            </a:r>
          </a:p>
          <a:p>
            <a:endParaRPr lang="en-US" sz="2000"/>
          </a:p>
          <a:p>
            <a:r>
              <a:rPr lang="en-US" sz="2000"/>
              <a:t>Access to quality health services and reliable technology influence a person’s level of health by making it easier to obtain accurate information about health issues and seek treatment &amp; support when necessary. </a:t>
            </a:r>
          </a:p>
          <a:p>
            <a:endParaRPr lang="en-US" sz="2000"/>
          </a:p>
          <a:p>
            <a:endParaRPr lang="en-US" sz="2000"/>
          </a:p>
          <a:p>
            <a:endParaRPr lang="en-US" sz="2000"/>
          </a:p>
          <a:p>
            <a:endParaRPr lang="en-US" sz="2000"/>
          </a:p>
        </p:txBody>
      </p:sp>
      <p:pic>
        <p:nvPicPr>
          <p:cNvPr id="53252" name="Picture 4"/>
          <p:cNvPicPr>
            <a:picLocks noChangeAspect="1"/>
          </p:cNvPicPr>
          <p:nvPr/>
        </p:nvPicPr>
        <p:blipFill>
          <a:blip r:embed="rId2"/>
          <a:srcRect/>
          <a:stretch>
            <a:fillRect/>
          </a:stretch>
        </p:blipFill>
        <p:spPr bwMode="auto">
          <a:xfrm>
            <a:off x="7432675" y="5181600"/>
            <a:ext cx="1558925" cy="166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4275"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rPr>
              <a:t>Geographic location </a:t>
            </a:r>
          </a:p>
          <a:p>
            <a:r>
              <a:rPr lang="en-US" sz="2000"/>
              <a:t>Those living in rural or remote areas experience poorer health outcomes due to having higher death rates and higher levels of health risk factors including smoking, being physically inactive, drinking alcohol excessively and being overweight or obese. </a:t>
            </a:r>
          </a:p>
          <a:p>
            <a:r>
              <a:rPr lang="en-US" sz="2000"/>
              <a:t>Reasons for inequities experienced are complex but are linked to determinants of health such as socioeconomic and sociocultural factors.</a:t>
            </a:r>
          </a:p>
          <a:p>
            <a:endParaRPr lang="en-US" sz="2000"/>
          </a:p>
          <a:p>
            <a:r>
              <a:rPr lang="en-US" sz="2000" b="1" u="sng">
                <a:solidFill>
                  <a:srgbClr val="FF0000"/>
                </a:solidFill>
              </a:rPr>
              <a:t>The Distance Factor</a:t>
            </a:r>
          </a:p>
          <a:p>
            <a:r>
              <a:rPr lang="en-US" sz="2000"/>
              <a:t>People living in rural and remote areas have to travel long distances for work, household related issues and socialising. This places them at greater risk of injury due to the dangers involved in travelling long distances, poor road quality, factors such as speed and fatigue and animals on the road. The remoteness of communities makes maintaining social networks harder.  A sense of isolation and difficulty finding emotional support due to geographic isolation may contribute to poor mental health and depression. </a:t>
            </a:r>
          </a:p>
          <a:p>
            <a:endParaRPr lang="en-US" sz="2000"/>
          </a:p>
          <a:p>
            <a:endParaRPr lang="en-US" sz="2000"/>
          </a:p>
          <a:p>
            <a:endParaRPr lang="en-US" sz="2000"/>
          </a:p>
          <a:p>
            <a:endParaRPr lang="en-US" sz="2000"/>
          </a:p>
        </p:txBody>
      </p:sp>
      <p:pic>
        <p:nvPicPr>
          <p:cNvPr id="54276" name="Picture 5"/>
          <p:cNvPicPr>
            <a:picLocks noChangeAspect="1"/>
          </p:cNvPicPr>
          <p:nvPr/>
        </p:nvPicPr>
        <p:blipFill>
          <a:blip r:embed="rId2"/>
          <a:srcRect/>
          <a:stretch>
            <a:fillRect/>
          </a:stretch>
        </p:blipFill>
        <p:spPr bwMode="auto">
          <a:xfrm>
            <a:off x="3810000" y="5632450"/>
            <a:ext cx="1601788"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5299"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FF0000"/>
                </a:solidFill>
              </a:rPr>
              <a:t>The Climate &amp; Lifestyle Factor</a:t>
            </a:r>
          </a:p>
          <a:p>
            <a:r>
              <a:rPr lang="en-US" sz="2000"/>
              <a:t>They are more likely to face harsh living and working conditions, as well as severe climatic conditions such as extreme heat, drought and floods that can impact negatively on both physical and emotional health. Injury, disease, emotional distress and financial hardship can result from these adverse climate conditions.</a:t>
            </a:r>
          </a:p>
          <a:p>
            <a:endParaRPr lang="en-US" sz="2000"/>
          </a:p>
          <a:p>
            <a:endParaRPr lang="en-US" sz="2000"/>
          </a:p>
          <a:p>
            <a:endParaRPr lang="en-US" sz="2000"/>
          </a:p>
          <a:p>
            <a:endParaRPr lang="en-US" sz="2000"/>
          </a:p>
          <a:p>
            <a:r>
              <a:rPr lang="en-US" sz="2000" b="1" u="sng">
                <a:solidFill>
                  <a:srgbClr val="FF0000"/>
                </a:solidFill>
              </a:rPr>
              <a:t>Indigenous Australian factor</a:t>
            </a:r>
          </a:p>
          <a:p>
            <a:r>
              <a:rPr lang="en-US" sz="2000"/>
              <a:t>24% of people living in remote areas and 45% of people living in very remote are identify as Indigenous. Aboriginal people who live in remote areas increase their exposure to health risk factors. In particular, provision of safe housing with electricity, clean running water and adequate sewerage systems are all problematic in remote areas, as a result disease outbreak from contaminated water is a real health risk, particularly for babies and young children.</a:t>
            </a:r>
          </a:p>
          <a:p>
            <a:endParaRPr lang="en-US" sz="2000"/>
          </a:p>
          <a:p>
            <a:endParaRPr lang="en-US" sz="2000"/>
          </a:p>
        </p:txBody>
      </p:sp>
      <p:pic>
        <p:nvPicPr>
          <p:cNvPr id="55300" name="Picture 4"/>
          <p:cNvPicPr>
            <a:picLocks noChangeAspect="1"/>
          </p:cNvPicPr>
          <p:nvPr/>
        </p:nvPicPr>
        <p:blipFill>
          <a:blip r:embed="rId2"/>
          <a:srcRect/>
          <a:stretch>
            <a:fillRect/>
          </a:stretch>
        </p:blipFill>
        <p:spPr bwMode="auto">
          <a:xfrm>
            <a:off x="3581400" y="2362200"/>
            <a:ext cx="1422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6323" name="TextBox 3"/>
          <p:cNvSpPr txBox="1">
            <a:spLocks noChangeArrowheads="1"/>
          </p:cNvSpPr>
          <p:nvPr/>
        </p:nvSpPr>
        <p:spPr bwMode="auto">
          <a:xfrm>
            <a:off x="228600" y="533400"/>
            <a:ext cx="8686800" cy="624840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FF0000"/>
                </a:solidFill>
              </a:rPr>
              <a:t>Big City Life</a:t>
            </a:r>
          </a:p>
          <a:p>
            <a:pPr>
              <a:buFont typeface="Arial" pitchFamily="-83" charset="0"/>
              <a:buChar char="•"/>
            </a:pPr>
            <a:r>
              <a:rPr lang="en-US" sz="1900"/>
              <a:t>High levels of air pollution and poor air quality from the emissions of vehicles and heavy industry increases the risk  of respiratory infections, asthma, bronchitis and cardiovascular conditions.</a:t>
            </a:r>
          </a:p>
          <a:p>
            <a:pPr>
              <a:buFont typeface="Arial" pitchFamily="-83" charset="0"/>
              <a:buChar char="•"/>
            </a:pPr>
            <a:r>
              <a:rPr lang="en-US" sz="1900"/>
              <a:t>Traffic congestion can contribute to higher levels of stress and increases the likelihood of road crashes. Longer traveling times decreases time to be physically active and spend time with family.</a:t>
            </a:r>
          </a:p>
          <a:p>
            <a:pPr>
              <a:buFont typeface="Arial" pitchFamily="-83" charset="0"/>
              <a:buChar char="•"/>
            </a:pPr>
            <a:r>
              <a:rPr lang="en-US" sz="1900"/>
              <a:t>People in cities are more likely to be supplied with fluoridated tap water which has a positive impact on oral health with the maintenance of healthy teeth and gums.</a:t>
            </a:r>
          </a:p>
          <a:p>
            <a:pPr>
              <a:buFont typeface="Arial" pitchFamily="-83" charset="0"/>
              <a:buChar char="•"/>
            </a:pPr>
            <a:r>
              <a:rPr lang="en-US" sz="1900"/>
              <a:t>Built environment refers to buildings and spaces that are constructed within communities, this includes houses, shopping centres, public buildings, roads, railways, footpaths and recreational parks.</a:t>
            </a:r>
          </a:p>
          <a:p>
            <a:pPr>
              <a:buFont typeface="Arial" pitchFamily="-83" charset="0"/>
              <a:buChar char="•"/>
            </a:pPr>
            <a:r>
              <a:rPr lang="en-US" sz="1900"/>
              <a:t>Good planning can have a positive effect on health. Construction of cycleways, footpaths, adequate lighting, playgrounds, parks and recreational facilities encourages physical activity.</a:t>
            </a:r>
          </a:p>
          <a:p>
            <a:pPr>
              <a:buFont typeface="Arial" pitchFamily="-83" charset="0"/>
              <a:buChar char="•"/>
            </a:pPr>
            <a:r>
              <a:rPr lang="en-US" sz="1900"/>
              <a:t>Inadequate or ill-planning, can harm or expose people to risks, for example, the small size of newly released house blocks can contribute to child obesity due to the relative small size of backyards that allow for little or no play</a:t>
            </a:r>
          </a:p>
          <a:p>
            <a:pPr>
              <a:buFont typeface="Arial" pitchFamily="-83" charset="0"/>
              <a:buChar char="•"/>
            </a:pPr>
            <a:r>
              <a:rPr lang="en-US" sz="1900"/>
              <a:t>High demand on health services can result in insufficient hospital beds and longer waiting lists particularly for non-essential surgery like knee replacements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7347" name="TextBox 3"/>
          <p:cNvSpPr txBox="1">
            <a:spLocks noChangeArrowheads="1"/>
          </p:cNvSpPr>
          <p:nvPr/>
        </p:nvSpPr>
        <p:spPr bwMode="auto">
          <a:xfrm>
            <a:off x="228600" y="533400"/>
            <a:ext cx="8686800" cy="624840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FF0000"/>
                </a:solidFill>
              </a:rPr>
              <a:t>Access to technology</a:t>
            </a:r>
          </a:p>
          <a:p>
            <a:pPr>
              <a:buFont typeface="Arial" pitchFamily="-83" charset="0"/>
              <a:buChar char="•"/>
            </a:pPr>
            <a:r>
              <a:rPr lang="en-US" sz="1900"/>
              <a:t>Increases to the availability and variety of technology has impacted on people’s health particularly that of young people. The regular use of technology often comes at the expense of physical activity. Prolonged periods of </a:t>
            </a:r>
            <a:r>
              <a:rPr lang="en-US" sz="1900" b="1" u="sng"/>
              <a:t>sedentary</a:t>
            </a:r>
            <a:r>
              <a:rPr lang="en-US" sz="1900"/>
              <a:t> behaviour is associated with the increased risk of being overweight and obesity.</a:t>
            </a:r>
          </a:p>
          <a:p>
            <a:pPr>
              <a:buFont typeface="Arial" pitchFamily="-83" charset="0"/>
              <a:buChar char="•"/>
            </a:pPr>
            <a:endParaRPr lang="en-US" sz="1900"/>
          </a:p>
          <a:p>
            <a:r>
              <a:rPr lang="en-US" sz="1900" b="1" u="sng">
                <a:solidFill>
                  <a:srgbClr val="FF0000"/>
                </a:solidFill>
              </a:rPr>
              <a:t>Technology in rural &amp; remote areas</a:t>
            </a:r>
          </a:p>
          <a:p>
            <a:pPr>
              <a:buFont typeface="Arial" pitchFamily="-83" charset="0"/>
              <a:buChar char="•"/>
            </a:pPr>
            <a:r>
              <a:rPr lang="en-US" sz="1900"/>
              <a:t>Advances in technology helped address some issues with living in rural and remote areas. Increased use of computers and internet has provided people in these areas with greater access to accurate health information that supports improvements in knowledge and awareness. </a:t>
            </a:r>
          </a:p>
          <a:p>
            <a:pPr>
              <a:buFont typeface="Arial" pitchFamily="-83" charset="0"/>
              <a:buChar char="•"/>
            </a:pPr>
            <a:r>
              <a:rPr lang="en-US" sz="1900"/>
              <a:t>Assists medical professionals keep up to date with the latest research and medical advances, without leaving their practices.</a:t>
            </a:r>
          </a:p>
          <a:p>
            <a:pPr>
              <a:buFont typeface="Arial" pitchFamily="-83" charset="0"/>
              <a:buChar char="•"/>
            </a:pPr>
            <a:r>
              <a:rPr lang="en-US" sz="1900"/>
              <a:t>Webcam and videoconferencing allows doctors to consult with health care providers, reducing time and travel needed to access health services. </a:t>
            </a:r>
          </a:p>
          <a:p>
            <a:pPr>
              <a:buFont typeface="Arial" pitchFamily="-83" charset="0"/>
              <a:buChar char="•"/>
            </a:pPr>
            <a:r>
              <a:rPr lang="en-US" sz="1900"/>
              <a:t>Scanners and digital imaging technology can be used to send  medical images for interpretation instead of patient needing to travel to the city for diagnosis</a:t>
            </a:r>
          </a:p>
          <a:p>
            <a:pPr>
              <a:buFont typeface="Arial" pitchFamily="-83" charset="0"/>
              <a:buChar char="•"/>
            </a:pPr>
            <a:r>
              <a:rPr lang="en-US" sz="1900"/>
              <a:t>Email, internet and social networking has reduced people’s sense of isolation by allowing them to keep in contact.</a:t>
            </a:r>
          </a:p>
          <a:p>
            <a:endParaRPr lang="en-US" sz="1900"/>
          </a:p>
        </p:txBody>
      </p:sp>
      <p:pic>
        <p:nvPicPr>
          <p:cNvPr id="57348" name="Picture 3"/>
          <p:cNvPicPr>
            <a:picLocks noChangeAspect="1"/>
          </p:cNvPicPr>
          <p:nvPr/>
        </p:nvPicPr>
        <p:blipFill>
          <a:blip r:embed="rId2"/>
          <a:srcRect/>
          <a:stretch>
            <a:fillRect/>
          </a:stretch>
        </p:blipFill>
        <p:spPr bwMode="auto">
          <a:xfrm>
            <a:off x="7696200" y="5811838"/>
            <a:ext cx="1219200" cy="104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8371" name="TextBox 3"/>
          <p:cNvSpPr txBox="1">
            <a:spLocks noChangeArrowheads="1"/>
          </p:cNvSpPr>
          <p:nvPr/>
        </p:nvSpPr>
        <p:spPr bwMode="auto">
          <a:xfrm>
            <a:off x="228600" y="533400"/>
            <a:ext cx="8686800" cy="4478338"/>
          </a:xfrm>
          <a:prstGeom prst="rect">
            <a:avLst/>
          </a:prstGeom>
          <a:solidFill>
            <a:schemeClr val="bg1"/>
          </a:solidFill>
          <a:ln w="9525">
            <a:noFill/>
            <a:miter lim="800000"/>
            <a:headEnd/>
            <a:tailEnd/>
          </a:ln>
        </p:spPr>
        <p:txBody>
          <a:bodyPr>
            <a:prstTxWarp prst="textNoShape">
              <a:avLst/>
            </a:prstTxWarp>
            <a:spAutoFit/>
          </a:bodyPr>
          <a:lstStyle/>
          <a:p>
            <a:r>
              <a:rPr lang="en-US" sz="1900" b="1" u="sng">
                <a:solidFill>
                  <a:srgbClr val="FF0000"/>
                </a:solidFill>
              </a:rPr>
              <a:t>Technology in rural &amp; remote areas continued…</a:t>
            </a:r>
          </a:p>
          <a:p>
            <a:pPr>
              <a:buFont typeface="Arial" pitchFamily="-83" charset="0"/>
              <a:buChar char="•"/>
            </a:pPr>
            <a:r>
              <a:rPr lang="en-US" sz="1900"/>
              <a:t>Improvements in mobile phone coverage has provided people in rural and remote areas with greater access to health services and reduces time taken to get medical help. The Royal Flying Doctor Service reports remote consultations are primarily conducted over phone.</a:t>
            </a:r>
          </a:p>
          <a:p>
            <a:pPr>
              <a:buFont typeface="Arial" pitchFamily="-83" charset="0"/>
              <a:buChar char="•"/>
            </a:pPr>
            <a:r>
              <a:rPr lang="en-US" sz="1900"/>
              <a:t>Availabilities of anonymous, free and confidential phone and web counseling services provides young people with a safe and comfortable avenue of support.</a:t>
            </a:r>
          </a:p>
          <a:p>
            <a:pPr>
              <a:buFont typeface="Arial" pitchFamily="-83" charset="0"/>
              <a:buChar char="•"/>
            </a:pPr>
            <a:endParaRPr lang="en-US" sz="1900"/>
          </a:p>
          <a:p>
            <a:r>
              <a:rPr lang="en-US" sz="1900" b="1" u="sng">
                <a:solidFill>
                  <a:srgbClr val="FF0000"/>
                </a:solidFill>
              </a:rPr>
              <a:t>Barriers with access to technology for rural and remote communities</a:t>
            </a:r>
          </a:p>
          <a:p>
            <a:pPr>
              <a:buFont typeface="Arial" pitchFamily="-83" charset="0"/>
              <a:buChar char="•"/>
            </a:pPr>
            <a:r>
              <a:rPr lang="en-US" sz="1900"/>
              <a:t>Lack of infrastructure can restrict the access of people in rural and remote areas to fast and reliable technology.</a:t>
            </a:r>
          </a:p>
          <a:p>
            <a:pPr>
              <a:buFont typeface="Arial" pitchFamily="-83" charset="0"/>
              <a:buChar char="•"/>
            </a:pPr>
            <a:r>
              <a:rPr lang="en-US" sz="1900"/>
              <a:t>Cost of a mobile, personal computer, associated software and connection fees can be unaffordable for rural communities.</a:t>
            </a:r>
          </a:p>
          <a:p>
            <a:pPr>
              <a:buFont typeface="Arial" pitchFamily="-83" charset="0"/>
              <a:buChar char="•"/>
            </a:pPr>
            <a:r>
              <a:rPr lang="en-US" sz="1900"/>
              <a:t>Computer literacy as well as, reduced access to technical support and repairs can limit usefulness of technology for those in rural or remote communities</a:t>
            </a:r>
          </a:p>
        </p:txBody>
      </p:sp>
      <p:pic>
        <p:nvPicPr>
          <p:cNvPr id="58372" name="Picture 4"/>
          <p:cNvPicPr>
            <a:picLocks noChangeAspect="1"/>
          </p:cNvPicPr>
          <p:nvPr/>
        </p:nvPicPr>
        <p:blipFill>
          <a:blip r:embed="rId2"/>
          <a:srcRect/>
          <a:stretch>
            <a:fillRect/>
          </a:stretch>
        </p:blipFill>
        <p:spPr bwMode="auto">
          <a:xfrm>
            <a:off x="3352800" y="5011738"/>
            <a:ext cx="1955800" cy="168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9395" name="TextBox 3"/>
          <p:cNvSpPr txBox="1">
            <a:spLocks noChangeArrowheads="1"/>
          </p:cNvSpPr>
          <p:nvPr/>
        </p:nvSpPr>
        <p:spPr bwMode="auto">
          <a:xfrm>
            <a:off x="228600" y="533400"/>
            <a:ext cx="8686800" cy="6232525"/>
          </a:xfrm>
          <a:prstGeom prst="rect">
            <a:avLst/>
          </a:prstGeom>
          <a:solidFill>
            <a:schemeClr val="bg1"/>
          </a:solidFill>
          <a:ln w="9525">
            <a:noFill/>
            <a:miter lim="800000"/>
            <a:headEnd/>
            <a:tailEnd/>
          </a:ln>
        </p:spPr>
        <p:txBody>
          <a:bodyPr>
            <a:prstTxWarp prst="textNoShape">
              <a:avLst/>
            </a:prstTxWarp>
            <a:spAutoFit/>
          </a:bodyPr>
          <a:lstStyle/>
          <a:p>
            <a:r>
              <a:rPr lang="en-US" sz="1900" b="1" u="sng">
                <a:solidFill>
                  <a:srgbClr val="FF0000"/>
                </a:solidFill>
              </a:rPr>
              <a:t>Climate change</a:t>
            </a:r>
          </a:p>
          <a:p>
            <a:pPr>
              <a:buFont typeface="Arial" pitchFamily="-83" charset="0"/>
              <a:buChar char="•"/>
            </a:pPr>
            <a:r>
              <a:rPr lang="en-US" sz="1900"/>
              <a:t>Global Warming and the depletion of the ozone layer could potentially bring about more concerns for the future</a:t>
            </a:r>
          </a:p>
          <a:p>
            <a:pPr>
              <a:buFont typeface="Arial" pitchFamily="-83" charset="0"/>
              <a:buChar char="•"/>
            </a:pPr>
            <a:r>
              <a:rPr lang="en-US" sz="1900"/>
              <a:t>Ozone depletion refers to the decline in the ozone layer present in the atmosphere that shields the Earth from harmful levels of ultraviolet radiation</a:t>
            </a:r>
          </a:p>
          <a:p>
            <a:pPr>
              <a:buFont typeface="Arial" pitchFamily="-83" charset="0"/>
              <a:buChar char="•"/>
            </a:pPr>
            <a:r>
              <a:rPr lang="en-US" sz="1900"/>
              <a:t>This could lead to an increase in deaths from health-related illnesses.</a:t>
            </a:r>
          </a:p>
          <a:p>
            <a:pPr>
              <a:buFont typeface="Arial" pitchFamily="-83" charset="0"/>
              <a:buChar char="•"/>
            </a:pPr>
            <a:endParaRPr lang="en-US" sz="1900"/>
          </a:p>
          <a:p>
            <a:r>
              <a:rPr lang="en-US" sz="1900" b="1" u="sng">
                <a:solidFill>
                  <a:srgbClr val="FF0000"/>
                </a:solidFill>
              </a:rPr>
              <a:t>Tobaco smoke</a:t>
            </a:r>
          </a:p>
          <a:p>
            <a:pPr>
              <a:buFont typeface="Arial" pitchFamily="-83" charset="0"/>
              <a:buChar char="•"/>
            </a:pPr>
            <a:r>
              <a:rPr lang="en-US" sz="1900"/>
              <a:t>Environmental tobacco smoke is the smoke that comes from the burning end of a cigarette and the smoke exhaled by smokers. It is also referred to as second-hand smoke and passive smoking</a:t>
            </a:r>
          </a:p>
          <a:p>
            <a:pPr>
              <a:buFont typeface="Arial" pitchFamily="-83" charset="0"/>
              <a:buChar char="•"/>
            </a:pPr>
            <a:r>
              <a:rPr lang="en-US" sz="1900"/>
              <a:t>Numerous health effects including increased risk of respiratory disease, CVD, decreased lung function and increased severity of asthma attacks.</a:t>
            </a:r>
          </a:p>
          <a:p>
            <a:pPr>
              <a:buFont typeface="Arial" pitchFamily="-83" charset="0"/>
              <a:buChar char="•"/>
            </a:pPr>
            <a:endParaRPr lang="en-US" sz="1900"/>
          </a:p>
          <a:p>
            <a:pPr>
              <a:buFont typeface="Arial" pitchFamily="-83" charset="0"/>
              <a:buChar char="•"/>
            </a:pPr>
            <a:endParaRPr lang="en-US" sz="1900"/>
          </a:p>
          <a:p>
            <a:pPr>
              <a:buFont typeface="Arial" pitchFamily="-83" charset="0"/>
              <a:buChar char="•"/>
            </a:pPr>
            <a:endParaRPr lang="en-US" sz="1900"/>
          </a:p>
          <a:p>
            <a:pPr>
              <a:buFont typeface="Arial" pitchFamily="-83" charset="0"/>
              <a:buChar char="•"/>
            </a:pPr>
            <a:endParaRPr lang="en-US" sz="1900"/>
          </a:p>
          <a:p>
            <a:pPr>
              <a:buFont typeface="Arial" pitchFamily="-83" charset="0"/>
              <a:buChar char="•"/>
            </a:pPr>
            <a:endParaRPr lang="en-US" sz="1900"/>
          </a:p>
          <a:p>
            <a:endParaRPr lang="en-US" sz="1900"/>
          </a:p>
          <a:p>
            <a:pPr>
              <a:buFont typeface="Arial" pitchFamily="-83" charset="0"/>
              <a:buChar char="•"/>
            </a:pPr>
            <a:endParaRPr lang="en-US" sz="1900"/>
          </a:p>
          <a:p>
            <a:endParaRPr lang="en-US" sz="1900"/>
          </a:p>
          <a:p>
            <a:endParaRPr lang="en-US" sz="1900"/>
          </a:p>
        </p:txBody>
      </p:sp>
      <p:pic>
        <p:nvPicPr>
          <p:cNvPr id="59396" name="Picture 4"/>
          <p:cNvPicPr>
            <a:picLocks noChangeAspect="1"/>
          </p:cNvPicPr>
          <p:nvPr/>
        </p:nvPicPr>
        <p:blipFill>
          <a:blip r:embed="rId2"/>
          <a:srcRect/>
          <a:stretch>
            <a:fillRect/>
          </a:stretch>
        </p:blipFill>
        <p:spPr bwMode="auto">
          <a:xfrm>
            <a:off x="3810000" y="4495800"/>
            <a:ext cx="174625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degree of control individuals can exert over their health</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0419" name="TextBox 3"/>
          <p:cNvSpPr txBox="1">
            <a:spLocks noChangeArrowheads="1"/>
          </p:cNvSpPr>
          <p:nvPr/>
        </p:nvSpPr>
        <p:spPr bwMode="auto">
          <a:xfrm>
            <a:off x="228600" y="917575"/>
            <a:ext cx="8686800" cy="5648325"/>
          </a:xfrm>
          <a:prstGeom prst="rect">
            <a:avLst/>
          </a:prstGeom>
          <a:solidFill>
            <a:schemeClr val="bg1"/>
          </a:solidFill>
          <a:ln w="9525">
            <a:noFill/>
            <a:miter lim="800000"/>
            <a:headEnd/>
            <a:tailEnd/>
          </a:ln>
        </p:spPr>
        <p:txBody>
          <a:bodyPr>
            <a:prstTxWarp prst="textNoShape">
              <a:avLst/>
            </a:prstTxWarp>
            <a:spAutoFit/>
          </a:bodyPr>
          <a:lstStyle/>
          <a:p>
            <a:r>
              <a:rPr lang="en-US" sz="1900">
                <a:solidFill>
                  <a:srgbClr val="000000"/>
                </a:solidFill>
              </a:rPr>
              <a:t>Many health problems prevalent in Australia are linked to the decisions people make about their health and the lifestyle that they lead. However, a person’s health is not solely determined by individual choices. A range of social, environmental and individual factors, are interrelated  and exert a large influence over health choices. People with economic, social and educational resources are in a better position to promote their health and access resources.</a:t>
            </a:r>
          </a:p>
          <a:p>
            <a:r>
              <a:rPr lang="en-US" sz="1900">
                <a:solidFill>
                  <a:srgbClr val="000000"/>
                </a:solidFill>
              </a:rPr>
              <a:t>Not all Australians are able to exert the same degree of control which results in inequalities in health, for example Aboriginal and Torres Strait Islanders, people from low socioeconomic groups and people living in rural and remote areas.</a:t>
            </a:r>
          </a:p>
          <a:p>
            <a:endParaRPr lang="en-US" sz="1900">
              <a:solidFill>
                <a:srgbClr val="000000"/>
              </a:solidFill>
            </a:endParaRPr>
          </a:p>
          <a:p>
            <a:r>
              <a:rPr lang="en-US" sz="1900" b="1">
                <a:solidFill>
                  <a:srgbClr val="FF0000"/>
                </a:solidFill>
              </a:rPr>
              <a:t>Inequality</a:t>
            </a:r>
            <a:r>
              <a:rPr lang="en-US" sz="1900">
                <a:solidFill>
                  <a:srgbClr val="000000"/>
                </a:solidFill>
              </a:rPr>
              <a:t> is the unequal distribution of illness or conditions throughout the population.</a:t>
            </a:r>
          </a:p>
          <a:p>
            <a:endParaRPr lang="en-US" sz="1900">
              <a:solidFill>
                <a:srgbClr val="000000"/>
              </a:solidFill>
            </a:endParaRPr>
          </a:p>
          <a:p>
            <a:endParaRPr lang="en-US" sz="1900">
              <a:solidFill>
                <a:srgbClr val="000000"/>
              </a:solidFill>
            </a:endParaRPr>
          </a:p>
          <a:p>
            <a:endParaRPr lang="en-US" sz="1900">
              <a:solidFill>
                <a:srgbClr val="000000"/>
              </a:solidFill>
            </a:endParaRPr>
          </a:p>
          <a:p>
            <a:endParaRPr lang="en-US" sz="1900">
              <a:solidFill>
                <a:srgbClr val="000000"/>
              </a:solidFill>
            </a:endParaRPr>
          </a:p>
          <a:p>
            <a:endParaRPr lang="en-US" sz="1900">
              <a:solidFill>
                <a:srgbClr val="000000"/>
              </a:solidFill>
            </a:endParaRPr>
          </a:p>
          <a:p>
            <a:endParaRPr lang="en-US" sz="1900">
              <a:solidFill>
                <a:srgbClr val="000000"/>
              </a:solidFill>
            </a:endParaRPr>
          </a:p>
          <a:p>
            <a:r>
              <a:rPr lang="en-US" sz="1900">
                <a:solidFill>
                  <a:srgbClr val="000000"/>
                </a:solidFill>
              </a:rPr>
              <a:t>  </a:t>
            </a:r>
          </a:p>
          <a:p>
            <a:endParaRPr lang="en-US" sz="1900">
              <a:solidFill>
                <a:srgbClr val="000000"/>
              </a:solidFill>
            </a:endParaRPr>
          </a:p>
        </p:txBody>
      </p:sp>
      <p:pic>
        <p:nvPicPr>
          <p:cNvPr id="60420" name="Picture 5"/>
          <p:cNvPicPr>
            <a:picLocks noChangeAspect="1"/>
          </p:cNvPicPr>
          <p:nvPr/>
        </p:nvPicPr>
        <p:blipFill>
          <a:blip r:embed="rId2"/>
          <a:srcRect/>
          <a:stretch>
            <a:fillRect/>
          </a:stretch>
        </p:blipFill>
        <p:spPr bwMode="auto">
          <a:xfrm>
            <a:off x="2800350" y="4191000"/>
            <a:ext cx="35433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Modifiable and non modifiable determinants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1443"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1900" b="1" u="sng">
                <a:solidFill>
                  <a:srgbClr val="FF0000"/>
                </a:solidFill>
              </a:rPr>
              <a:t>Modifiable health determinants </a:t>
            </a:r>
            <a:r>
              <a:rPr lang="en-US" sz="1900"/>
              <a:t>are those determinants that can be changed or controlled so they have a different influence on our health.</a:t>
            </a:r>
          </a:p>
          <a:p>
            <a:endParaRPr lang="en-US" sz="1900" b="1" u="sng">
              <a:solidFill>
                <a:srgbClr val="FF0000"/>
              </a:solidFill>
            </a:endParaRPr>
          </a:p>
          <a:p>
            <a:r>
              <a:rPr lang="en-US" sz="1900">
                <a:solidFill>
                  <a:srgbClr val="000000"/>
                </a:solidFill>
              </a:rPr>
              <a:t>Our ability to modify determinants depends on the sense of control or empowerment we feel over our lives. Control over our health increases when we believe we can:</a:t>
            </a:r>
          </a:p>
          <a:p>
            <a:pPr>
              <a:buFont typeface="Arial" pitchFamily="-83" charset="0"/>
              <a:buChar char="•"/>
            </a:pPr>
            <a:r>
              <a:rPr lang="en-US" sz="1900">
                <a:solidFill>
                  <a:srgbClr val="000000"/>
                </a:solidFill>
              </a:rPr>
              <a:t>Acquire information</a:t>
            </a:r>
          </a:p>
          <a:p>
            <a:pPr>
              <a:buFont typeface="Arial" pitchFamily="-83" charset="0"/>
              <a:buChar char="•"/>
            </a:pPr>
            <a:r>
              <a:rPr lang="en-US" sz="1900">
                <a:solidFill>
                  <a:srgbClr val="000000"/>
                </a:solidFill>
              </a:rPr>
              <a:t>Make choices</a:t>
            </a:r>
          </a:p>
          <a:p>
            <a:pPr>
              <a:buFont typeface="Arial" pitchFamily="-83" charset="0"/>
              <a:buChar char="•"/>
            </a:pPr>
            <a:r>
              <a:rPr lang="en-US" sz="1900">
                <a:solidFill>
                  <a:srgbClr val="000000"/>
                </a:solidFill>
              </a:rPr>
              <a:t>Manage situations that might be threatening</a:t>
            </a:r>
          </a:p>
          <a:p>
            <a:pPr>
              <a:buFont typeface="Arial" pitchFamily="-83" charset="0"/>
              <a:buChar char="•"/>
            </a:pPr>
            <a:r>
              <a:rPr lang="en-US" sz="1900">
                <a:solidFill>
                  <a:srgbClr val="000000"/>
                </a:solidFill>
              </a:rPr>
              <a:t>Use skills we possess</a:t>
            </a:r>
          </a:p>
          <a:p>
            <a:endParaRPr lang="en-US" sz="1900">
              <a:solidFill>
                <a:srgbClr val="000000"/>
              </a:solidFill>
            </a:endParaRPr>
          </a:p>
          <a:p>
            <a:pPr>
              <a:buFont typeface="Arial" pitchFamily="-83" charset="0"/>
              <a:buChar char="•"/>
            </a:pPr>
            <a:r>
              <a:rPr lang="en-US" sz="1900" b="1" i="1">
                <a:solidFill>
                  <a:srgbClr val="000000"/>
                </a:solidFill>
              </a:rPr>
              <a:t>Socioeconomic advantage </a:t>
            </a:r>
            <a:r>
              <a:rPr lang="en-US" sz="1900">
                <a:solidFill>
                  <a:srgbClr val="000000"/>
                </a:solidFill>
              </a:rPr>
              <a:t>provides us with physical and social resources such as education, money and health services that can make our life better.</a:t>
            </a:r>
          </a:p>
          <a:p>
            <a:pPr>
              <a:buFont typeface="Arial" pitchFamily="-83" charset="0"/>
              <a:buChar char="•"/>
            </a:pPr>
            <a:r>
              <a:rPr lang="en-US" sz="1900" b="1" i="1">
                <a:solidFill>
                  <a:srgbClr val="000000"/>
                </a:solidFill>
              </a:rPr>
              <a:t>Self-efficacy </a:t>
            </a:r>
            <a:r>
              <a:rPr lang="en-US" sz="1900">
                <a:solidFill>
                  <a:srgbClr val="000000"/>
                </a:solidFill>
              </a:rPr>
              <a:t>is our belief in our ability to bring about change. The stronger our self-efficacy the greater our levels of perseverance, persistence and feeling of control</a:t>
            </a:r>
          </a:p>
          <a:p>
            <a:pPr>
              <a:buFont typeface="Arial" pitchFamily="-83" charset="0"/>
              <a:buChar char="•"/>
            </a:pPr>
            <a:r>
              <a:rPr lang="en-US" sz="1900" b="1" i="1">
                <a:solidFill>
                  <a:srgbClr val="000000"/>
                </a:solidFill>
              </a:rPr>
              <a:t>Health knowledge and skills </a:t>
            </a:r>
            <a:r>
              <a:rPr lang="en-US" sz="1900">
                <a:solidFill>
                  <a:srgbClr val="000000"/>
                </a:solidFill>
              </a:rPr>
              <a:t>– the accuracy and quantity of information, the more information you have the better decision you can male</a:t>
            </a:r>
          </a:p>
          <a:p>
            <a:pPr>
              <a:buFont typeface="Arial" pitchFamily="-83" charset="0"/>
              <a:buChar char="•"/>
            </a:pPr>
            <a:r>
              <a:rPr lang="en-US" sz="1900" b="1" i="1">
                <a:solidFill>
                  <a:srgbClr val="000000"/>
                </a:solidFill>
              </a:rPr>
              <a:t>Interest or desire </a:t>
            </a:r>
            <a:r>
              <a:rPr lang="en-US" sz="1900">
                <a:solidFill>
                  <a:srgbClr val="000000"/>
                </a:solidFill>
              </a:rPr>
              <a:t>to improve their health assist in overcoming barriers</a:t>
            </a:r>
          </a:p>
          <a:p>
            <a:pPr>
              <a:buFont typeface="Arial" pitchFamily="-83" charset="0"/>
              <a:buChar char="•"/>
            </a:pPr>
            <a:r>
              <a:rPr lang="en-US" sz="1900" b="1" i="1">
                <a:solidFill>
                  <a:srgbClr val="000000"/>
                </a:solidFill>
              </a:rPr>
              <a:t>Attitudes</a:t>
            </a:r>
            <a:r>
              <a:rPr lang="en-US" sz="1900">
                <a:solidFill>
                  <a:srgbClr val="000000"/>
                </a:solidFill>
              </a:rPr>
              <a:t> both of individuals and society.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Modifiable and non modifiable determinants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2467" name="TextBox 3"/>
          <p:cNvSpPr txBox="1">
            <a:spLocks noChangeArrowheads="1"/>
          </p:cNvSpPr>
          <p:nvPr/>
        </p:nvSpPr>
        <p:spPr bwMode="auto">
          <a:xfrm>
            <a:off x="228600" y="609600"/>
            <a:ext cx="8686800" cy="6002338"/>
          </a:xfrm>
          <a:prstGeom prst="rect">
            <a:avLst/>
          </a:prstGeom>
          <a:solidFill>
            <a:schemeClr val="bg1"/>
          </a:solidFill>
          <a:ln w="9525">
            <a:noFill/>
            <a:miter lim="800000"/>
            <a:headEnd/>
            <a:tailEnd/>
          </a:ln>
        </p:spPr>
        <p:txBody>
          <a:bodyPr>
            <a:prstTxWarp prst="textNoShape">
              <a:avLst/>
            </a:prstTxWarp>
            <a:spAutoFit/>
          </a:bodyPr>
          <a:lstStyle/>
          <a:p>
            <a:r>
              <a:rPr lang="en-US" sz="1900" b="1" u="sng">
                <a:solidFill>
                  <a:srgbClr val="FF0000"/>
                </a:solidFill>
              </a:rPr>
              <a:t>Non- Modifiable health determinants </a:t>
            </a:r>
            <a:r>
              <a:rPr lang="en-US" sz="1900"/>
              <a:t>are those determinants that cannot be changed or altered.</a:t>
            </a: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pPr algn="ctr"/>
            <a:r>
              <a:rPr lang="en-US" sz="4000">
                <a:solidFill>
                  <a:srgbClr val="FF6600"/>
                </a:solidFill>
              </a:rPr>
              <a:t>Why do you think these two determinants are non-modifiable?</a:t>
            </a: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p:txBody>
      </p:sp>
      <p:sp>
        <p:nvSpPr>
          <p:cNvPr id="3" name="Oval 2"/>
          <p:cNvSpPr>
            <a:spLocks noChangeArrowheads="1"/>
          </p:cNvSpPr>
          <p:nvPr/>
        </p:nvSpPr>
        <p:spPr bwMode="auto">
          <a:xfrm>
            <a:off x="5292725" y="1628775"/>
            <a:ext cx="3167063" cy="18002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prstTxWarp prst="textNoShape">
              <a:avLst/>
            </a:prstTxWarp>
          </a:bodyPr>
          <a:lstStyle/>
          <a:p>
            <a:pPr algn="ctr">
              <a:defRPr/>
            </a:pPr>
            <a:endParaRPr lang="en-AU">
              <a:solidFill>
                <a:srgbClr val="FFFFFF"/>
              </a:solidFill>
              <a:latin typeface="Calibri" pitchFamily="-110" charset="0"/>
              <a:ea typeface="ＭＳ Ｐゴシック" pitchFamily="-110" charset="-128"/>
              <a:cs typeface="ＭＳ Ｐゴシック" pitchFamily="-110" charset="-128"/>
            </a:endParaRPr>
          </a:p>
        </p:txBody>
      </p:sp>
      <p:sp>
        <p:nvSpPr>
          <p:cNvPr id="5" name="Oval 4"/>
          <p:cNvSpPr>
            <a:spLocks noChangeArrowheads="1"/>
          </p:cNvSpPr>
          <p:nvPr/>
        </p:nvSpPr>
        <p:spPr bwMode="auto">
          <a:xfrm>
            <a:off x="457200" y="1628775"/>
            <a:ext cx="3168650" cy="18002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prstTxWarp prst="textNoShape">
              <a:avLst/>
            </a:prstTxWarp>
          </a:bodyPr>
          <a:lstStyle/>
          <a:p>
            <a:pPr algn="ctr">
              <a:defRPr/>
            </a:pPr>
            <a:endParaRPr lang="en-AU">
              <a:solidFill>
                <a:srgbClr val="FFFFFF"/>
              </a:solidFill>
              <a:latin typeface="Calibri" pitchFamily="-110" charset="0"/>
              <a:ea typeface="ＭＳ Ｐゴシック" pitchFamily="-110" charset="-128"/>
              <a:cs typeface="ＭＳ Ｐゴシック" pitchFamily="-110" charset="-128"/>
            </a:endParaRPr>
          </a:p>
        </p:txBody>
      </p:sp>
      <p:cxnSp>
        <p:nvCxnSpPr>
          <p:cNvPr id="6" name="Straight Arrow Connector 5"/>
          <p:cNvCxnSpPr>
            <a:cxnSpLocks noChangeShapeType="1"/>
          </p:cNvCxnSpPr>
          <p:nvPr/>
        </p:nvCxnSpPr>
        <p:spPr bwMode="auto">
          <a:xfrm>
            <a:off x="3851275" y="2528888"/>
            <a:ext cx="1296988" cy="0"/>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extLst>
        </p:spPr>
      </p:cxnSp>
      <p:sp>
        <p:nvSpPr>
          <p:cNvPr id="62471" name="TextBox 6"/>
          <p:cNvSpPr txBox="1">
            <a:spLocks noChangeArrowheads="1"/>
          </p:cNvSpPr>
          <p:nvPr/>
        </p:nvSpPr>
        <p:spPr bwMode="auto">
          <a:xfrm>
            <a:off x="827088" y="2276475"/>
            <a:ext cx="2305050" cy="369888"/>
          </a:xfrm>
          <a:prstGeom prst="rect">
            <a:avLst/>
          </a:prstGeom>
          <a:noFill/>
          <a:ln w="9525">
            <a:noFill/>
            <a:miter lim="800000"/>
            <a:headEnd/>
            <a:tailEnd/>
          </a:ln>
        </p:spPr>
        <p:txBody>
          <a:bodyPr>
            <a:prstTxWarp prst="textNoShape">
              <a:avLst/>
            </a:prstTxWarp>
            <a:spAutoFit/>
          </a:bodyPr>
          <a:lstStyle/>
          <a:p>
            <a:pPr algn="ctr"/>
            <a:r>
              <a:rPr lang="en-AU" b="1"/>
              <a:t>ENVIRONMENT</a:t>
            </a:r>
          </a:p>
        </p:txBody>
      </p:sp>
      <p:sp>
        <p:nvSpPr>
          <p:cNvPr id="62472" name="TextBox 7"/>
          <p:cNvSpPr txBox="1">
            <a:spLocks noChangeArrowheads="1"/>
          </p:cNvSpPr>
          <p:nvPr/>
        </p:nvSpPr>
        <p:spPr bwMode="auto">
          <a:xfrm>
            <a:off x="5724525" y="2276475"/>
            <a:ext cx="2447925" cy="369888"/>
          </a:xfrm>
          <a:prstGeom prst="rect">
            <a:avLst/>
          </a:prstGeom>
          <a:noFill/>
          <a:ln w="9525">
            <a:noFill/>
            <a:miter lim="800000"/>
            <a:headEnd/>
            <a:tailEnd/>
          </a:ln>
        </p:spPr>
        <p:txBody>
          <a:bodyPr>
            <a:prstTxWarp prst="textNoShape">
              <a:avLst/>
            </a:prstTxWarp>
            <a:spAutoFit/>
          </a:bodyPr>
          <a:lstStyle/>
          <a:p>
            <a:pPr algn="ctr"/>
            <a:r>
              <a:rPr lang="en-AU" b="1"/>
              <a:t>GENETICS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457200" y="1219200"/>
            <a:ext cx="8229600" cy="4862870"/>
          </a:xfrm>
          <a:prstGeom prst="rect">
            <a:avLst/>
          </a:prstGeom>
          <a:solidFill>
            <a:schemeClr val="bg1"/>
          </a:solidFill>
        </p:spPr>
        <p:txBody>
          <a:bodyPr>
            <a:spAutoFit/>
          </a:bodyPr>
          <a:lstStyle/>
          <a:p>
            <a:pPr>
              <a:defRPr/>
            </a:pPr>
            <a:r>
              <a:rPr lang="en-US" sz="2000" b="1" u="sng" dirty="0">
                <a:solidFill>
                  <a:srgbClr val="FF0000"/>
                </a:solidFill>
                <a:latin typeface="Arial" pitchFamily="-112" charset="0"/>
                <a:ea typeface="ＭＳ Ｐゴシック" pitchFamily="-112" charset="-128"/>
                <a:cs typeface="ＭＳ Ｐゴシック" pitchFamily="-112" charset="-128"/>
              </a:rPr>
              <a:t>World Health </a:t>
            </a:r>
            <a:r>
              <a:rPr lang="en-US" sz="2000" b="1" u="sng" dirty="0" err="1">
                <a:solidFill>
                  <a:srgbClr val="FF0000"/>
                </a:solidFill>
                <a:latin typeface="Arial" pitchFamily="-112" charset="0"/>
                <a:ea typeface="ＭＳ Ｐゴシック" pitchFamily="-112" charset="-128"/>
                <a:cs typeface="ＭＳ Ｐゴシック" pitchFamily="-112" charset="-128"/>
              </a:rPr>
              <a:t>Organisation’s</a:t>
            </a:r>
            <a:r>
              <a:rPr lang="en-US" sz="2000" b="1" u="sng" dirty="0">
                <a:solidFill>
                  <a:srgbClr val="FF0000"/>
                </a:solidFill>
                <a:latin typeface="Arial" pitchFamily="-112" charset="0"/>
                <a:ea typeface="ＭＳ Ｐゴシック" pitchFamily="-112" charset="-128"/>
                <a:cs typeface="ＭＳ Ｐゴシック" pitchFamily="-112" charset="-128"/>
              </a:rPr>
              <a:t> (WHO) definition of ‘health’</a:t>
            </a:r>
          </a:p>
          <a:p>
            <a:pPr>
              <a:defRPr/>
            </a:pPr>
            <a:r>
              <a:rPr lang="en-US" sz="2000" dirty="0">
                <a:latin typeface="Arial" pitchFamily="-112" charset="0"/>
                <a:ea typeface="ＭＳ Ｐゴシック" pitchFamily="-112" charset="-128"/>
                <a:cs typeface="ＭＳ Ｐゴシック" pitchFamily="-112" charset="-128"/>
              </a:rPr>
              <a:t>In 1946, the World Health Organisation (WHO) developed a definition of health that is still accepted today.</a:t>
            </a:r>
          </a:p>
          <a:p>
            <a:pPr>
              <a:defRPr/>
            </a:pPr>
            <a:endParaRPr lang="en-US" sz="2000" dirty="0">
              <a:latin typeface="Arial" pitchFamily="-112" charset="0"/>
              <a:ea typeface="ＭＳ Ｐゴシック" pitchFamily="-112" charset="-128"/>
              <a:cs typeface="ＭＳ Ｐゴシック" pitchFamily="-112" charset="-128"/>
            </a:endParaRPr>
          </a:p>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112" charset="0"/>
                <a:ea typeface="ＭＳ Ｐゴシック" pitchFamily="-112" charset="-128"/>
                <a:cs typeface="ＭＳ Ｐゴシック" pitchFamily="-112" charset="-128"/>
              </a:rPr>
              <a:t>Health is “a state of complete physical, mental and social well-being and not merely the absence of disease or infirmity” –WHO (1946)</a:t>
            </a:r>
          </a:p>
          <a:p>
            <a:pPr>
              <a:defRPr/>
            </a:pPr>
            <a:endParaRPr lang="en-US" sz="2000" dirty="0">
              <a:latin typeface="Arial" pitchFamily="-112" charset="0"/>
              <a:ea typeface="ＭＳ Ｐゴシック" pitchFamily="-112" charset="-128"/>
              <a:cs typeface="ＭＳ Ｐゴシック" pitchFamily="-112" charset="-128"/>
            </a:endParaRPr>
          </a:p>
          <a:p>
            <a:pPr>
              <a:defRPr/>
            </a:pPr>
            <a:r>
              <a:rPr lang="en-US" sz="2000" dirty="0">
                <a:latin typeface="Arial" pitchFamily="-112" charset="0"/>
                <a:ea typeface="ＭＳ Ｐゴシック" pitchFamily="-112" charset="-128"/>
                <a:cs typeface="ＭＳ Ｐゴシック" pitchFamily="-112" charset="-128"/>
              </a:rPr>
              <a:t>This definition gave greater recognition to a more </a:t>
            </a:r>
            <a:r>
              <a:rPr lang="en-US" sz="2000" b="1" u="sng" dirty="0">
                <a:latin typeface="Arial" pitchFamily="-112" charset="0"/>
                <a:ea typeface="ＭＳ Ｐゴシック" pitchFamily="-112" charset="-128"/>
                <a:cs typeface="ＭＳ Ｐゴシック" pitchFamily="-112" charset="-128"/>
              </a:rPr>
              <a:t>holistic</a:t>
            </a:r>
            <a:r>
              <a:rPr lang="en-US" sz="2000" dirty="0">
                <a:latin typeface="Arial" pitchFamily="-112" charset="0"/>
                <a:ea typeface="ＭＳ Ｐゴシック" pitchFamily="-112" charset="-128"/>
                <a:cs typeface="ＭＳ Ｐゴシック" pitchFamily="-112" charset="-128"/>
              </a:rPr>
              <a:t> concept of health by recognising the whole person and focusing on more than the physical aspect of health and the absence of disease or illness.</a:t>
            </a:r>
          </a:p>
          <a:p>
            <a:pPr>
              <a:defRPr/>
            </a:pPr>
            <a:endParaRPr lang="en-US" sz="2000" dirty="0">
              <a:latin typeface="Arial" pitchFamily="-112" charset="0"/>
              <a:ea typeface="ＭＳ Ｐゴシック" pitchFamily="-112" charset="-128"/>
              <a:cs typeface="ＭＳ Ｐゴシック" pitchFamily="-112" charset="-128"/>
            </a:endParaRPr>
          </a:p>
          <a:p>
            <a:pPr>
              <a:defRPr/>
            </a:pPr>
            <a:r>
              <a:rPr lang="en-US" sz="2000" dirty="0">
                <a:latin typeface="Arial" pitchFamily="-112" charset="0"/>
                <a:ea typeface="ＭＳ Ｐゴシック" pitchFamily="-112" charset="-128"/>
                <a:cs typeface="ＭＳ Ｐゴシック" pitchFamily="-112" charset="-128"/>
              </a:rPr>
              <a:t>However, the definition has its limitations…</a:t>
            </a:r>
          </a:p>
          <a:p>
            <a:pPr>
              <a:defRPr/>
            </a:pPr>
            <a:endParaRPr lang="en-US" sz="2000" dirty="0">
              <a:latin typeface="Arial" pitchFamily="-112" charset="0"/>
              <a:ea typeface="ＭＳ Ｐゴシック" pitchFamily="-112" charset="-128"/>
              <a:cs typeface="ＭＳ Ｐゴシック" pitchFamily="-112" charset="-128"/>
            </a:endParaRPr>
          </a:p>
          <a:p>
            <a:pPr>
              <a:defRPr/>
            </a:pPr>
            <a:endParaRPr lang="en-US" dirty="0">
              <a:latin typeface="Arial" pitchFamily="-112" charset="0"/>
              <a:ea typeface="ＭＳ Ｐゴシック" pitchFamily="-112" charset="-128"/>
              <a:cs typeface="ＭＳ Ｐゴシック" pitchFamily="-112" charset="-128"/>
            </a:endParaRPr>
          </a:p>
          <a:p>
            <a:pPr>
              <a:defRPr/>
            </a:pPr>
            <a:endParaRPr lang="en-US" dirty="0">
              <a:latin typeface="Arial" pitchFamily="-112" charset="0"/>
              <a:ea typeface="ＭＳ Ｐゴシック" pitchFamily="-112" charset="-128"/>
              <a:cs typeface="ＭＳ Ｐゴシック" pitchFamily="-112" charset="-128"/>
            </a:endParaRPr>
          </a:p>
        </p:txBody>
      </p:sp>
      <p:pic>
        <p:nvPicPr>
          <p:cNvPr id="17412" name="Picture 7" descr="Health Improvement.wmf"/>
          <p:cNvPicPr>
            <a:picLocks noChangeAspect="1"/>
          </p:cNvPicPr>
          <p:nvPr/>
        </p:nvPicPr>
        <p:blipFill>
          <a:blip r:embed="rId2"/>
          <a:srcRect/>
          <a:stretch>
            <a:fillRect/>
          </a:stretch>
        </p:blipFill>
        <p:spPr bwMode="auto">
          <a:xfrm>
            <a:off x="7569200" y="4481513"/>
            <a:ext cx="1117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Changing influence of determinants through life stages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3491" name="TextBox 3"/>
          <p:cNvSpPr txBox="1">
            <a:spLocks noChangeArrowheads="1"/>
          </p:cNvSpPr>
          <p:nvPr/>
        </p:nvSpPr>
        <p:spPr bwMode="auto">
          <a:xfrm>
            <a:off x="228600" y="746125"/>
            <a:ext cx="8686800" cy="5940425"/>
          </a:xfrm>
          <a:prstGeom prst="rect">
            <a:avLst/>
          </a:prstGeom>
          <a:solidFill>
            <a:schemeClr val="bg1"/>
          </a:solidFill>
          <a:ln w="9525">
            <a:noFill/>
            <a:miter lim="800000"/>
            <a:headEnd/>
            <a:tailEnd/>
          </a:ln>
        </p:spPr>
        <p:txBody>
          <a:bodyPr>
            <a:prstTxWarp prst="textNoShape">
              <a:avLst/>
            </a:prstTxWarp>
            <a:spAutoFit/>
          </a:bodyPr>
          <a:lstStyle/>
          <a:p>
            <a:pPr algn="ctr"/>
            <a:r>
              <a:rPr lang="en-US" sz="1900"/>
              <a:t>Through the stages of life the influences on your health and decisions will change.</a:t>
            </a:r>
          </a:p>
          <a:p>
            <a:pPr algn="ctr"/>
            <a:endParaRPr lang="en-US" sz="1900"/>
          </a:p>
          <a:p>
            <a:r>
              <a:rPr lang="en-US" sz="1900"/>
              <a:t>For babies and young children – their main influence is their family, in particular their parents.</a:t>
            </a:r>
          </a:p>
          <a:p>
            <a:endParaRPr lang="en-US" sz="1900"/>
          </a:p>
          <a:p>
            <a:r>
              <a:rPr lang="en-US" sz="1900"/>
              <a:t>For adolescents and young adults – peers, media and celebrity role models start to have a greater influence on the decisions they make. </a:t>
            </a:r>
          </a:p>
          <a:p>
            <a:endParaRPr lang="en-US" sz="1900"/>
          </a:p>
          <a:p>
            <a:r>
              <a:rPr lang="en-US" sz="1900"/>
              <a:t>Social pressures and a yearning for a sense of belonging and to conform influence many of the decisions they make about their health. Statistics regarding these behaviours show that as young people move into adulthood the incidence and frequency of risk behaviours decreases</a:t>
            </a: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p:txBody>
      </p:sp>
      <p:pic>
        <p:nvPicPr>
          <p:cNvPr id="63492" name="Picture 4" descr="C:\Users\VRATUSAU\AppData\Local\Microsoft\Windows\Temporary Internet Files\Content.IE5\YUPZP1FO\MC900358849[1].wmf"/>
          <p:cNvPicPr>
            <a:picLocks noChangeAspect="1" noChangeArrowheads="1"/>
          </p:cNvPicPr>
          <p:nvPr/>
        </p:nvPicPr>
        <p:blipFill>
          <a:blip r:embed="rId2"/>
          <a:srcRect/>
          <a:stretch>
            <a:fillRect/>
          </a:stretch>
        </p:blipFill>
        <p:spPr bwMode="auto">
          <a:xfrm>
            <a:off x="3779838" y="5084763"/>
            <a:ext cx="1809750" cy="1058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Changing influence of determinants through life stages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4515" name="TextBox 3"/>
          <p:cNvSpPr txBox="1">
            <a:spLocks noChangeArrowheads="1"/>
          </p:cNvSpPr>
          <p:nvPr/>
        </p:nvSpPr>
        <p:spPr bwMode="auto">
          <a:xfrm>
            <a:off x="228600" y="746125"/>
            <a:ext cx="8686800" cy="3894138"/>
          </a:xfrm>
          <a:prstGeom prst="rect">
            <a:avLst/>
          </a:prstGeom>
          <a:solidFill>
            <a:schemeClr val="bg1"/>
          </a:solidFill>
          <a:ln w="9525">
            <a:noFill/>
            <a:miter lim="800000"/>
            <a:headEnd/>
            <a:tailEnd/>
          </a:ln>
        </p:spPr>
        <p:txBody>
          <a:bodyPr>
            <a:prstTxWarp prst="textNoShape">
              <a:avLst/>
            </a:prstTxWarp>
            <a:spAutoFit/>
          </a:bodyPr>
          <a:lstStyle/>
          <a:p>
            <a:pPr algn="ctr"/>
            <a:r>
              <a:rPr lang="en-US" sz="1900" b="1"/>
              <a:t>2002 Secondary students and sexual health survey found that 33% of Year 10 males were more likely to report having 3 or more sexual partners in the past year than Year 12 males (16%)</a:t>
            </a:r>
          </a:p>
          <a:p>
            <a:pPr algn="ctr"/>
            <a:endParaRPr lang="en-US" sz="1900" b="1"/>
          </a:p>
          <a:p>
            <a:pPr algn="ctr"/>
            <a:r>
              <a:rPr lang="en-US" sz="1900" b="1"/>
              <a:t>Discuss reasons for this trend?</a:t>
            </a: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p:txBody>
      </p:sp>
      <p:pic>
        <p:nvPicPr>
          <p:cNvPr id="64516" name="Picture 2" descr="C:\Users\VRATUSAU\AppData\Local\Microsoft\Windows\Temporary Internet Files\Content.IE5\YUPZP1FO\MC900441902[1].wmf"/>
          <p:cNvPicPr>
            <a:picLocks noChangeAspect="1" noChangeArrowheads="1"/>
          </p:cNvPicPr>
          <p:nvPr/>
        </p:nvPicPr>
        <p:blipFill>
          <a:blip r:embed="rId2"/>
          <a:srcRect/>
          <a:stretch>
            <a:fillRect/>
          </a:stretch>
        </p:blipFill>
        <p:spPr bwMode="auto">
          <a:xfrm>
            <a:off x="3811588" y="2530475"/>
            <a:ext cx="1520825" cy="179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interrelationship of determinants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5539"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pPr algn="ctr"/>
            <a:r>
              <a:rPr lang="en-US" sz="1900" b="1"/>
              <a:t>To understand the true impact of health determinants on health, you need to understand that determinants do not impact health in isolation.</a:t>
            </a:r>
          </a:p>
          <a:p>
            <a:pPr algn="ctr"/>
            <a:endParaRPr lang="en-US" sz="1900" b="1"/>
          </a:p>
          <a:p>
            <a:pPr algn="ctr"/>
            <a:r>
              <a:rPr lang="en-US" sz="1900"/>
              <a:t>Determinants are interrelated. Statistics show that groups that suffer poorer levels of health often experience a high number of negative health determinants in their life.</a:t>
            </a:r>
          </a:p>
          <a:p>
            <a:pPr algn="ctr"/>
            <a:endParaRPr lang="en-US" sz="1900"/>
          </a:p>
          <a:p>
            <a:pPr algn="ctr"/>
            <a:r>
              <a:rPr lang="en-US" sz="1900" b="1"/>
              <a:t>For example, Aboriginal &amp; Torres Strait Islanders are most likely to:</a:t>
            </a:r>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interrelationship of determinants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6563" name="TextBox 3"/>
          <p:cNvSpPr txBox="1">
            <a:spLocks noChangeArrowheads="1"/>
          </p:cNvSpPr>
          <p:nvPr/>
        </p:nvSpPr>
        <p:spPr bwMode="auto">
          <a:xfrm>
            <a:off x="228600" y="609600"/>
            <a:ext cx="8686800" cy="5016500"/>
          </a:xfrm>
          <a:prstGeom prst="rect">
            <a:avLst/>
          </a:prstGeom>
          <a:solidFill>
            <a:schemeClr val="bg1"/>
          </a:solidFill>
          <a:ln w="9525">
            <a:noFill/>
            <a:miter lim="800000"/>
            <a:headEnd/>
            <a:tailEnd/>
          </a:ln>
        </p:spPr>
        <p:txBody>
          <a:bodyPr>
            <a:prstTxWarp prst="textNoShape">
              <a:avLst/>
            </a:prstTxWarp>
            <a:spAutoFit/>
          </a:bodyPr>
          <a:lstStyle/>
          <a:p>
            <a:pPr marL="342900" indent="-342900" eaLnBrk="0" hangingPunct="0">
              <a:buFont typeface="Arial" pitchFamily="-83" charset="0"/>
              <a:buChar char="•"/>
            </a:pPr>
            <a:r>
              <a:rPr lang="en-AU" sz="2000"/>
              <a:t> be in the most disadvantaged socioeconomic group</a:t>
            </a:r>
          </a:p>
          <a:p>
            <a:pPr marL="342900" indent="-342900" eaLnBrk="0" hangingPunct="0">
              <a:buFont typeface="Arial" pitchFamily="-83" charset="0"/>
              <a:buChar char="•"/>
            </a:pPr>
            <a:r>
              <a:rPr lang="en-AU" sz="2000"/>
              <a:t>have poorer levels of educational achievement</a:t>
            </a:r>
          </a:p>
          <a:p>
            <a:pPr marL="342900" indent="-342900" eaLnBrk="0" hangingPunct="0">
              <a:buFont typeface="Arial" pitchFamily="-83" charset="0"/>
              <a:buChar char="•"/>
            </a:pPr>
            <a:r>
              <a:rPr lang="en-AU" sz="2000"/>
              <a:t> have higher rates of unemployment</a:t>
            </a:r>
          </a:p>
          <a:p>
            <a:pPr marL="342900" indent="-342900" eaLnBrk="0" hangingPunct="0">
              <a:buFont typeface="Arial" pitchFamily="-83" charset="0"/>
              <a:buChar char="•"/>
            </a:pPr>
            <a:r>
              <a:rPr lang="en-AU" sz="2000"/>
              <a:t>work in lower paid occupations, where they experience</a:t>
            </a:r>
          </a:p>
          <a:p>
            <a:pPr marL="342900" indent="-342900" eaLnBrk="0" hangingPunct="0">
              <a:buFont typeface="Arial" pitchFamily="-83" charset="0"/>
              <a:buChar char="•"/>
            </a:pPr>
            <a:r>
              <a:rPr lang="en-AU" sz="2000"/>
              <a:t> less secure employment and lower levels of job satisfaction</a:t>
            </a:r>
          </a:p>
          <a:p>
            <a:pPr marL="342900" indent="-342900" eaLnBrk="0" hangingPunct="0">
              <a:buFont typeface="Arial" pitchFamily="-83" charset="0"/>
              <a:buChar char="•"/>
            </a:pPr>
            <a:r>
              <a:rPr lang="en-AU" sz="2000"/>
              <a:t>live and work in the most hazardous environments where they are exposed to higher levels of risk</a:t>
            </a:r>
          </a:p>
          <a:p>
            <a:pPr marL="342900" indent="-342900" eaLnBrk="0" hangingPunct="0">
              <a:buFont typeface="Arial" pitchFamily="-83" charset="0"/>
              <a:buChar char="•"/>
            </a:pPr>
            <a:r>
              <a:rPr lang="en-AU" sz="2000"/>
              <a:t> have greater difficulties accessing appropriate health services, resources and support</a:t>
            </a:r>
          </a:p>
          <a:p>
            <a:pPr marL="342900" indent="-342900" eaLnBrk="0" hangingPunct="0">
              <a:buFont typeface="Arial" pitchFamily="-83" charset="0"/>
              <a:buChar char="•"/>
            </a:pPr>
            <a:r>
              <a:rPr lang="en-AU" sz="2000"/>
              <a:t>have lower rates of home ownership and live in households and communities that have inadequate housing, are overcrowded, have poorer transport and lower levels of social cohesion</a:t>
            </a:r>
          </a:p>
          <a:p>
            <a:pPr marL="342900" indent="-342900" eaLnBrk="0" hangingPunct="0">
              <a:buFont typeface="Arial" pitchFamily="-83" charset="0"/>
              <a:buChar char="•"/>
            </a:pPr>
            <a:r>
              <a:rPr lang="en-AU" sz="2000"/>
              <a:t> have a lower sense of control, power and opportunity</a:t>
            </a:r>
          </a:p>
          <a:p>
            <a:pPr marL="342900" indent="-342900" eaLnBrk="0" hangingPunct="0">
              <a:buFont typeface="Arial" pitchFamily="-83" charset="0"/>
              <a:buChar char="•"/>
            </a:pPr>
            <a:r>
              <a:rPr lang="en-AU" sz="2000"/>
              <a:t> have more risk factors for ill health such as smoking, alcohol consumption,</a:t>
            </a:r>
          </a:p>
          <a:p>
            <a:pPr marL="342900" indent="-342900" eaLnBrk="0" hangingPunct="0">
              <a:buFont typeface="Arial" pitchFamily="-83" charset="0"/>
              <a:buChar char="•"/>
            </a:pPr>
            <a:r>
              <a:rPr lang="en-AU" sz="2000"/>
              <a:t>obesity and high blood pressure present in their lives.</a:t>
            </a:r>
            <a:endParaRPr lang="en-US" sz="20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interrelationship of determinants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7587" name="TextBox 3"/>
          <p:cNvSpPr txBox="1">
            <a:spLocks noChangeArrowheads="1"/>
          </p:cNvSpPr>
          <p:nvPr/>
        </p:nvSpPr>
        <p:spPr bwMode="auto">
          <a:xfrm>
            <a:off x="228600" y="609600"/>
            <a:ext cx="8686800" cy="1631950"/>
          </a:xfrm>
          <a:prstGeom prst="rect">
            <a:avLst/>
          </a:prstGeom>
          <a:solidFill>
            <a:schemeClr val="bg1"/>
          </a:solidFill>
          <a:ln w="9525">
            <a:noFill/>
            <a:miter lim="800000"/>
            <a:headEnd/>
            <a:tailEnd/>
          </a:ln>
        </p:spPr>
        <p:txBody>
          <a:bodyPr>
            <a:prstTxWarp prst="textNoShape">
              <a:avLst/>
            </a:prstTxWarp>
            <a:spAutoFit/>
          </a:bodyPr>
          <a:lstStyle/>
          <a:p>
            <a:pPr eaLnBrk="0" hangingPunct="0"/>
            <a:r>
              <a:rPr lang="en-US" sz="2000"/>
              <a:t>Understanding the relationship between the various health determinants highlights the difficulties individuals can face trying to exercise control over their own health. It demonstrates the collaborative role governments and communities need to play in addressing a range of social, cultural and economic factors that impact on people’s health.</a:t>
            </a:r>
          </a:p>
        </p:txBody>
      </p:sp>
      <p:sp>
        <p:nvSpPr>
          <p:cNvPr id="4" name="Title 1"/>
          <p:cNvSpPr txBox="1">
            <a:spLocks/>
          </p:cNvSpPr>
          <p:nvPr/>
        </p:nvSpPr>
        <p:spPr bwMode="auto">
          <a:xfrm>
            <a:off x="467544" y="2133600"/>
            <a:ext cx="8229600" cy="1143000"/>
          </a:xfrm>
          <a:prstGeom prst="rect">
            <a:avLst/>
          </a:prstGeom>
          <a:noFill/>
          <a:ln>
            <a:noFill/>
            <a:miter lim="800000"/>
            <a:headEnd/>
            <a:tailEnd/>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Challenging the notion that health is solely an individual’s responsibility</a:t>
            </a:r>
          </a:p>
          <a:p>
            <a:pPr eaLnBrk="1" hangingPunct="1">
              <a:defRPr/>
            </a:pP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7589" name="TextBox 3"/>
          <p:cNvSpPr txBox="1">
            <a:spLocks noChangeArrowheads="1"/>
          </p:cNvSpPr>
          <p:nvPr/>
        </p:nvSpPr>
        <p:spPr bwMode="auto">
          <a:xfrm>
            <a:off x="252413" y="3309938"/>
            <a:ext cx="8686800" cy="2554287"/>
          </a:xfrm>
          <a:prstGeom prst="rect">
            <a:avLst/>
          </a:prstGeom>
          <a:solidFill>
            <a:schemeClr val="bg1"/>
          </a:solidFill>
          <a:ln w="9525">
            <a:noFill/>
            <a:miter lim="800000"/>
            <a:headEnd/>
            <a:tailEnd/>
          </a:ln>
        </p:spPr>
        <p:txBody>
          <a:bodyPr>
            <a:prstTxWarp prst="textNoShape">
              <a:avLst/>
            </a:prstTxWarp>
            <a:spAutoFit/>
          </a:bodyPr>
          <a:lstStyle/>
          <a:p>
            <a:pPr eaLnBrk="0" hangingPunct="0"/>
            <a:r>
              <a:rPr lang="en-US" sz="2000"/>
              <a:t>Some people hold the view that health is solely an individual’s responsibility, however this individual view of health has limitations in explaining people’s health status and addressing health concerns. Improving health requires more than just teaching and encouraging them to make better health choices.</a:t>
            </a:r>
          </a:p>
          <a:p>
            <a:pPr eaLnBrk="0" hangingPunct="0"/>
            <a:r>
              <a:rPr lang="en-US" sz="2000"/>
              <a:t>Biological, social, economic and environmental factors present considerable barriers to an individual’s health and the likelihood of achieving optimal health.</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interrelationship of determinants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8611" name="TextBox 3"/>
          <p:cNvSpPr txBox="1">
            <a:spLocks noChangeArrowheads="1"/>
          </p:cNvSpPr>
          <p:nvPr/>
        </p:nvSpPr>
        <p:spPr bwMode="auto">
          <a:xfrm>
            <a:off x="228600" y="609600"/>
            <a:ext cx="8686800" cy="5908675"/>
          </a:xfrm>
          <a:prstGeom prst="rect">
            <a:avLst/>
          </a:prstGeom>
          <a:solidFill>
            <a:schemeClr val="bg1"/>
          </a:solidFill>
          <a:ln w="9525">
            <a:noFill/>
            <a:miter lim="800000"/>
            <a:headEnd/>
            <a:tailEnd/>
          </a:ln>
        </p:spPr>
        <p:txBody>
          <a:bodyPr>
            <a:prstTxWarp prst="textNoShape">
              <a:avLst/>
            </a:prstTxWarp>
            <a:spAutoFit/>
          </a:bodyPr>
          <a:lstStyle/>
          <a:p>
            <a:pPr eaLnBrk="0" hangingPunct="0"/>
            <a:r>
              <a:rPr lang="en-AU" b="1"/>
              <a:t>Viewing health as a social construct helps explain:</a:t>
            </a:r>
          </a:p>
          <a:p>
            <a:pPr eaLnBrk="0" hangingPunct="0"/>
            <a:r>
              <a:rPr lang="en-AU"/>
              <a:t>• why certain groups behave in particular ways</a:t>
            </a:r>
          </a:p>
          <a:p>
            <a:pPr eaLnBrk="0" hangingPunct="0"/>
            <a:r>
              <a:rPr lang="en-AU"/>
              <a:t>• why certain groups do not have the same opportunity to achieve good</a:t>
            </a:r>
          </a:p>
          <a:p>
            <a:pPr eaLnBrk="0" hangingPunct="0"/>
            <a:r>
              <a:rPr lang="en-AU"/>
              <a:t>personal health as others</a:t>
            </a:r>
          </a:p>
          <a:p>
            <a:pPr eaLnBrk="0" hangingPunct="0"/>
            <a:r>
              <a:rPr lang="en-AU"/>
              <a:t>• how behaviour can be associated with social and cultural meanings</a:t>
            </a:r>
          </a:p>
          <a:p>
            <a:pPr eaLnBrk="0" hangingPunct="0"/>
            <a:r>
              <a:rPr lang="en-AU"/>
              <a:t>• what the priorities of certain groups are in terms of health and well-being.</a:t>
            </a:r>
          </a:p>
          <a:p>
            <a:pPr eaLnBrk="0" hangingPunct="0"/>
            <a:r>
              <a:rPr lang="en-AU"/>
              <a:t>Health researchers seeking a clear understanding of the factors influencing</a:t>
            </a:r>
          </a:p>
          <a:p>
            <a:pPr eaLnBrk="0" hangingPunct="0"/>
            <a:r>
              <a:rPr lang="en-AU"/>
              <a:t>the health behaviours of a person or group often categorise influences as predisposing, enabling or reinforcing factors. </a:t>
            </a:r>
          </a:p>
          <a:p>
            <a:pPr eaLnBrk="0" hangingPunct="0"/>
            <a:endParaRPr lang="en-AU"/>
          </a:p>
          <a:p>
            <a:pPr eaLnBrk="0" hangingPunct="0"/>
            <a:r>
              <a:rPr lang="en-AU"/>
              <a:t>Using the example of an overweight person:</a:t>
            </a:r>
          </a:p>
          <a:p>
            <a:pPr eaLnBrk="0" hangingPunct="0"/>
            <a:endParaRPr lang="en-AU"/>
          </a:p>
          <a:p>
            <a:pPr eaLnBrk="0" hangingPunct="0"/>
            <a:r>
              <a:rPr lang="en-AU" i="1"/>
              <a:t>• predisposing </a:t>
            </a:r>
            <a:r>
              <a:rPr lang="en-AU"/>
              <a:t>factors that increase the likelihood of the behaviour might be</a:t>
            </a:r>
          </a:p>
          <a:p>
            <a:pPr eaLnBrk="0" hangingPunct="0"/>
            <a:r>
              <a:rPr lang="en-AU"/>
              <a:t>that a parent is overweight, the family is sedentary rather than active and</a:t>
            </a:r>
          </a:p>
          <a:p>
            <a:pPr eaLnBrk="0" hangingPunct="0"/>
            <a:r>
              <a:rPr lang="en-AU"/>
              <a:t>food choices are poor</a:t>
            </a:r>
          </a:p>
          <a:p>
            <a:pPr eaLnBrk="0" hangingPunct="0"/>
            <a:r>
              <a:rPr lang="en-AU" i="1"/>
              <a:t>• enabling </a:t>
            </a:r>
            <a:r>
              <a:rPr lang="en-AU"/>
              <a:t>factors that support the behaviour occurring might include the</a:t>
            </a:r>
          </a:p>
          <a:p>
            <a:pPr eaLnBrk="0" hangingPunct="0"/>
            <a:r>
              <a:rPr lang="en-AU"/>
              <a:t>close availability of fast food outlets, the prevalence of junk food advertising</a:t>
            </a:r>
          </a:p>
          <a:p>
            <a:pPr eaLnBrk="0" hangingPunct="0"/>
            <a:r>
              <a:rPr lang="en-AU"/>
              <a:t>or the shortage of suitable space in the environment for exercising</a:t>
            </a:r>
          </a:p>
          <a:p>
            <a:pPr eaLnBrk="0" hangingPunct="0"/>
            <a:r>
              <a:rPr lang="en-AU" i="1"/>
              <a:t>• reinforcing </a:t>
            </a:r>
            <a:r>
              <a:rPr lang="en-AU"/>
              <a:t>factors that help the behaviour to continue might be the absence of suitable role models to encourage healthy eating or exercising, a lack of cooking skills and the general prevalence of obesity in the community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4"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 y="2590800"/>
            <a:ext cx="4876800" cy="1938992"/>
          </a:xfrm>
          <a:prstGeom prst="rect">
            <a:avLst/>
          </a:prstGeom>
          <a:noFill/>
        </p:spPr>
        <p:txBody>
          <a:bodyPr>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What strategies help to promote the health of individuals?</a:t>
            </a:r>
          </a:p>
        </p:txBody>
      </p:sp>
      <p:sp>
        <p:nvSpPr>
          <p:cNvPr id="7" name="Rectangle 6"/>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11PDHPE Preliminary Course</a:t>
            </a:r>
          </a:p>
        </p:txBody>
      </p:sp>
      <p:sp>
        <p:nvSpPr>
          <p:cNvPr id="8" name="Rectangle 7"/>
          <p:cNvSpPr/>
          <p:nvPr/>
        </p:nvSpPr>
        <p:spPr>
          <a:xfrm>
            <a:off x="0" y="1821359"/>
            <a:ext cx="5974913" cy="769441"/>
          </a:xfrm>
          <a:prstGeom prst="rect">
            <a:avLst/>
          </a:prstGeom>
          <a:noFill/>
        </p:spPr>
        <p:txBody>
          <a:bodyPr wrap="none">
            <a:spAutoFit/>
          </a:bodyPr>
          <a:lstStyle/>
          <a:p>
            <a:pPr algn="ctr" fontAlgn="auto">
              <a:spcBef>
                <a:spcPts val="0"/>
              </a:spcBef>
              <a:spcAft>
                <a:spcPts val="0"/>
              </a:spcAft>
              <a:defRPr/>
            </a:pPr>
            <a:r>
              <a:rPr lang="en-AU"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Core 1- Focus Question 3</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0659" name="TextBox 3"/>
          <p:cNvSpPr txBox="1">
            <a:spLocks noChangeArrowheads="1"/>
          </p:cNvSpPr>
          <p:nvPr/>
        </p:nvSpPr>
        <p:spPr bwMode="auto">
          <a:xfrm>
            <a:off x="228600" y="609600"/>
            <a:ext cx="8686800" cy="5908675"/>
          </a:xfrm>
          <a:prstGeom prst="rect">
            <a:avLst/>
          </a:prstGeom>
          <a:solidFill>
            <a:schemeClr val="bg1"/>
          </a:solidFill>
          <a:ln w="9525">
            <a:noFill/>
            <a:miter lim="800000"/>
            <a:headEnd/>
            <a:tailEnd/>
          </a:ln>
        </p:spPr>
        <p:txBody>
          <a:bodyPr>
            <a:prstTxWarp prst="textNoShape">
              <a:avLst/>
            </a:prstTxWarp>
            <a:spAutoFit/>
          </a:bodyPr>
          <a:lstStyle/>
          <a:p>
            <a:pPr eaLnBrk="0" hangingPunct="0"/>
            <a:r>
              <a:rPr lang="en-AU" b="1">
                <a:solidFill>
                  <a:srgbClr val="FF0000"/>
                </a:solidFill>
              </a:rPr>
              <a:t>Health promotion </a:t>
            </a:r>
            <a:r>
              <a:rPr lang="en-AU"/>
              <a:t>involves activities that are aimed at enabling people to increase control over their health, to improve their health and prevent illness.</a:t>
            </a:r>
          </a:p>
          <a:p>
            <a:pPr eaLnBrk="0" hangingPunct="0"/>
            <a:endParaRPr lang="en-AU"/>
          </a:p>
          <a:p>
            <a:pPr eaLnBrk="0" hangingPunct="0"/>
            <a:r>
              <a:rPr lang="en-AU"/>
              <a:t>In 1986, The World Health Organisation incorporated tis definition in a document known as the Ottawa Charter for Health Promotion that was developed at the first International Conference for Health Promotion.</a:t>
            </a:r>
          </a:p>
          <a:p>
            <a:pPr eaLnBrk="0" hangingPunct="0"/>
            <a:endParaRPr lang="en-AU"/>
          </a:p>
          <a:p>
            <a:pPr eaLnBrk="0" hangingPunct="0"/>
            <a:r>
              <a:rPr lang="en-AU"/>
              <a:t>The Ottawa Charter outlines essential actions for effective health promotion and is based on the understanding that health is </a:t>
            </a:r>
            <a:r>
              <a:rPr lang="en-AU" i="1"/>
              <a:t>socially determined</a:t>
            </a:r>
            <a:r>
              <a:rPr lang="en-AU"/>
              <a:t>. It recognises the importance of a broad range of approaches the health promotion that assist people to gain greater control over their health and improve health outcomes. These approaches need to:</a:t>
            </a:r>
          </a:p>
          <a:p>
            <a:pPr>
              <a:buFont typeface="Arial" pitchFamily="-83" charset="0"/>
              <a:buChar char="•"/>
            </a:pPr>
            <a:r>
              <a:rPr lang="en-US"/>
              <a:t>focus on the prevention of ill health, not just on treating illness</a:t>
            </a:r>
            <a:endParaRPr lang="en-AU"/>
          </a:p>
          <a:p>
            <a:pPr>
              <a:buFont typeface="Arial" pitchFamily="-83" charset="0"/>
              <a:buChar char="•"/>
            </a:pPr>
            <a:r>
              <a:rPr lang="en-US"/>
              <a:t>provide resources and opportunities for individuals and groups to achieve</a:t>
            </a:r>
            <a:r>
              <a:rPr lang="en-AU"/>
              <a:t> </a:t>
            </a:r>
            <a:r>
              <a:rPr lang="en-US"/>
              <a:t>positive health</a:t>
            </a:r>
            <a:endParaRPr lang="en-AU"/>
          </a:p>
          <a:p>
            <a:pPr>
              <a:buFont typeface="Arial" pitchFamily="-83" charset="0"/>
              <a:buChar char="•"/>
            </a:pPr>
            <a:r>
              <a:rPr lang="en-US"/>
              <a:t>include school and community health education</a:t>
            </a:r>
            <a:endParaRPr lang="en-AU"/>
          </a:p>
          <a:p>
            <a:pPr>
              <a:buFont typeface="Arial" pitchFamily="-83" charset="0"/>
              <a:buChar char="•"/>
            </a:pPr>
            <a:r>
              <a:rPr lang="en-US"/>
              <a:t>include resources to support healthy living and working environments</a:t>
            </a:r>
            <a:endParaRPr lang="en-AU"/>
          </a:p>
          <a:p>
            <a:pPr>
              <a:buFont typeface="Arial" pitchFamily="-83" charset="0"/>
              <a:buChar char="•"/>
            </a:pPr>
            <a:r>
              <a:rPr lang="en-US"/>
              <a:t>ideally, provide equal access to health and physical activity resources for</a:t>
            </a:r>
            <a:r>
              <a:rPr lang="en-AU"/>
              <a:t> </a:t>
            </a:r>
            <a:r>
              <a:rPr lang="en-US"/>
              <a:t>everyone</a:t>
            </a:r>
            <a:endParaRPr lang="en-AU"/>
          </a:p>
          <a:p>
            <a:pPr>
              <a:buFont typeface="Arial" pitchFamily="-83" charset="0"/>
              <a:buChar char="•"/>
            </a:pPr>
            <a:r>
              <a:rPr lang="en-US"/>
              <a:t>include legislation, policies and economic conditions to protect people from</a:t>
            </a:r>
            <a:r>
              <a:rPr lang="en-AU"/>
              <a:t> </a:t>
            </a:r>
            <a:r>
              <a:rPr lang="en-US"/>
              <a:t>harm.</a:t>
            </a:r>
            <a:endParaRPr lang="en-AU"/>
          </a:p>
          <a:p>
            <a:pPr eaLnBrk="0" hangingPunct="0"/>
            <a:r>
              <a:rPr lang="en-AU"/>
              <a:t> </a:t>
            </a:r>
          </a:p>
          <a:p>
            <a:pPr eaLnBrk="0" hangingPunct="0"/>
            <a:r>
              <a:rPr lang="en-AU"/>
              <a:t>   </a:t>
            </a:r>
          </a:p>
          <a:p>
            <a:pPr eaLnBrk="0" hangingPunct="0"/>
            <a:endParaRPr lang="en-AU"/>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1683" name="TextBox 3"/>
          <p:cNvSpPr txBox="1">
            <a:spLocks noChangeArrowheads="1"/>
          </p:cNvSpPr>
          <p:nvPr/>
        </p:nvSpPr>
        <p:spPr bwMode="auto">
          <a:xfrm>
            <a:off x="228600" y="609600"/>
            <a:ext cx="8686800" cy="5908675"/>
          </a:xfrm>
          <a:prstGeom prst="rect">
            <a:avLst/>
          </a:prstGeom>
          <a:solidFill>
            <a:schemeClr val="bg1"/>
          </a:solidFill>
          <a:ln w="9525">
            <a:noFill/>
            <a:miter lim="800000"/>
            <a:headEnd/>
            <a:tailEnd/>
          </a:ln>
        </p:spPr>
        <p:txBody>
          <a:bodyPr>
            <a:prstTxWarp prst="textNoShape">
              <a:avLst/>
            </a:prstTxWarp>
            <a:spAutoFit/>
          </a:bodyPr>
          <a:lstStyle/>
          <a:p>
            <a:r>
              <a:rPr lang="en-US"/>
              <a:t>Health promotion therefore is more than teaching students the importance</a:t>
            </a:r>
            <a:endParaRPr lang="en-AU"/>
          </a:p>
          <a:p>
            <a:r>
              <a:rPr lang="en-US"/>
              <a:t>of good health or promoting lifestyle behaviours that reduce the chance of</a:t>
            </a:r>
            <a:endParaRPr lang="en-AU"/>
          </a:p>
          <a:p>
            <a:r>
              <a:rPr lang="en-US"/>
              <a:t>diseases developing in later life. It involves:</a:t>
            </a:r>
            <a:endParaRPr lang="en-AU"/>
          </a:p>
          <a:p>
            <a:pPr>
              <a:buFont typeface="Arial" pitchFamily="-83" charset="0"/>
              <a:buChar char="•"/>
            </a:pPr>
            <a:r>
              <a:rPr lang="en-US"/>
              <a:t>recognising the social, economic, behavioural, environmental and lifestyle</a:t>
            </a:r>
            <a:r>
              <a:rPr lang="en-AU"/>
              <a:t> </a:t>
            </a:r>
            <a:r>
              <a:rPr lang="en-US"/>
              <a:t>factors that contribute to the lifestyle-related health problems that are currently</a:t>
            </a:r>
            <a:endParaRPr lang="en-AU"/>
          </a:p>
          <a:p>
            <a:r>
              <a:rPr lang="en-US"/>
              <a:t>prevalent</a:t>
            </a:r>
            <a:endParaRPr lang="en-AU"/>
          </a:p>
          <a:p>
            <a:pPr>
              <a:buFont typeface="Arial" pitchFamily="-83" charset="0"/>
              <a:buChar char="•"/>
            </a:pPr>
            <a:r>
              <a:rPr lang="en-US"/>
              <a:t>seeking to address these factors in order to support behavioural change.</a:t>
            </a:r>
            <a:endParaRPr lang="en-AU"/>
          </a:p>
          <a:p>
            <a:pPr eaLnBrk="0" hangingPunct="0"/>
            <a:endParaRPr lang="en-AU"/>
          </a:p>
          <a:p>
            <a:pPr eaLnBrk="0" hangingPunct="0"/>
            <a:r>
              <a:rPr lang="en-AU"/>
              <a:t>Without supportive environments to promote positive health behaviours, improvement to health can not be achieved. The following is a summary of environmental and educational supports:</a:t>
            </a:r>
          </a:p>
          <a:p>
            <a:r>
              <a:rPr lang="en-US"/>
              <a:t>1. </a:t>
            </a:r>
            <a:r>
              <a:rPr lang="en-US" i="1"/>
              <a:t>Government legislation. </a:t>
            </a:r>
            <a:r>
              <a:rPr lang="en-US"/>
              <a:t>Some laws guard our health and well-being. For example, laws about the wearing of seatbelts and drink driving limit the number and severity of road crashes.</a:t>
            </a:r>
            <a:endParaRPr lang="en-AU"/>
          </a:p>
          <a:p>
            <a:r>
              <a:rPr lang="en-US"/>
              <a:t>2. </a:t>
            </a:r>
            <a:r>
              <a:rPr lang="en-US" i="1"/>
              <a:t>Government regulations. </a:t>
            </a:r>
            <a:r>
              <a:rPr lang="en-US"/>
              <a:t>These controls ensure that communities maintain certain standards in</a:t>
            </a:r>
            <a:endParaRPr lang="en-AU"/>
          </a:p>
          <a:p>
            <a:r>
              <a:rPr lang="en-US"/>
              <a:t>health practices. For example, regulations on the information that must be provided on food labels ensure consumers are well informed.</a:t>
            </a:r>
            <a:endParaRPr lang="en-AU"/>
          </a:p>
          <a:p>
            <a:r>
              <a:rPr lang="en-US"/>
              <a:t>3. </a:t>
            </a:r>
            <a:r>
              <a:rPr lang="en-US" i="1"/>
              <a:t>Physical supports. </a:t>
            </a:r>
            <a:r>
              <a:rPr lang="en-US"/>
              <a:t>These include the provision of hospitals, nursing homes, surgeries and community health centres.</a:t>
            </a:r>
            <a:endParaRPr lang="en-AU"/>
          </a:p>
          <a:p>
            <a:pPr eaLnBrk="0" hangingPunct="0"/>
            <a:r>
              <a:rPr lang="en-AU"/>
              <a:t>  </a:t>
            </a:r>
          </a:p>
          <a:p>
            <a:pPr eaLnBrk="0" hangingPunct="0"/>
            <a:endParaRPr lang="en-AU"/>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2707" name="TextBox 3"/>
          <p:cNvSpPr txBox="1">
            <a:spLocks noChangeArrowheads="1"/>
          </p:cNvSpPr>
          <p:nvPr/>
        </p:nvSpPr>
        <p:spPr bwMode="auto">
          <a:xfrm>
            <a:off x="228600" y="609600"/>
            <a:ext cx="8686800" cy="5908675"/>
          </a:xfrm>
          <a:prstGeom prst="rect">
            <a:avLst/>
          </a:prstGeom>
          <a:solidFill>
            <a:schemeClr val="bg1"/>
          </a:solidFill>
          <a:ln w="9525">
            <a:noFill/>
            <a:miter lim="800000"/>
            <a:headEnd/>
            <a:tailEnd/>
          </a:ln>
        </p:spPr>
        <p:txBody>
          <a:bodyPr>
            <a:prstTxWarp prst="textNoShape">
              <a:avLst/>
            </a:prstTxWarp>
            <a:spAutoFit/>
          </a:bodyPr>
          <a:lstStyle/>
          <a:p>
            <a:r>
              <a:rPr lang="en-US"/>
              <a:t>4. </a:t>
            </a:r>
            <a:r>
              <a:rPr lang="en-US" i="1"/>
              <a:t>Economic supports. </a:t>
            </a:r>
            <a:r>
              <a:rPr lang="en-US"/>
              <a:t>Governments must allocate sufficient money to support health and welfare programs and enable them to function effectively.</a:t>
            </a:r>
            <a:endParaRPr lang="en-AU"/>
          </a:p>
          <a:p>
            <a:r>
              <a:rPr lang="en-US"/>
              <a:t>5. </a:t>
            </a:r>
            <a:r>
              <a:rPr lang="en-US" i="1"/>
              <a:t>Social supports. </a:t>
            </a:r>
            <a:r>
              <a:rPr lang="en-US"/>
              <a:t>These include health personnel and community groups who are trained and equipped to assist in health care, such as doctors, nurses, counsellors, support groups and social workers.</a:t>
            </a:r>
            <a:endParaRPr lang="en-AU"/>
          </a:p>
          <a:p>
            <a:r>
              <a:rPr lang="en-US"/>
              <a:t>6. </a:t>
            </a:r>
            <a:r>
              <a:rPr lang="en-US" i="1"/>
              <a:t>Educational supports. </a:t>
            </a:r>
            <a:r>
              <a:rPr lang="en-US"/>
              <a:t>These include traditional health education programs in schools, as well as information, education and advice provided in other settings; for example, community education via the Quit website</a:t>
            </a:r>
          </a:p>
          <a:p>
            <a:endParaRPr lang="en-US"/>
          </a:p>
          <a:p>
            <a:pPr algn="ctr"/>
            <a:r>
              <a:rPr lang="en-US"/>
              <a:t>Research has also shown that effective health promotion must involve the community at all levels. People need to feel a part of the system for their behaviours and attitudes to improve.</a:t>
            </a:r>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AU"/>
          </a:p>
          <a:p>
            <a:pPr eaLnBrk="0" hangingPunct="0"/>
            <a:endParaRPr lang="en-AU"/>
          </a:p>
        </p:txBody>
      </p:sp>
      <p:pic>
        <p:nvPicPr>
          <p:cNvPr id="72708" name="Picture 3"/>
          <p:cNvPicPr>
            <a:picLocks noChangeAspect="1"/>
          </p:cNvPicPr>
          <p:nvPr/>
        </p:nvPicPr>
        <p:blipFill>
          <a:blip r:embed="rId2"/>
          <a:srcRect/>
          <a:stretch>
            <a:fillRect/>
          </a:stretch>
        </p:blipFill>
        <p:spPr bwMode="auto">
          <a:xfrm>
            <a:off x="2362200" y="4038600"/>
            <a:ext cx="4267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435" name="TextBox 3"/>
          <p:cNvSpPr txBox="1">
            <a:spLocks noChangeArrowheads="1"/>
          </p:cNvSpPr>
          <p:nvPr/>
        </p:nvSpPr>
        <p:spPr bwMode="auto">
          <a:xfrm>
            <a:off x="457200" y="1219200"/>
            <a:ext cx="8229600" cy="4616450"/>
          </a:xfrm>
          <a:prstGeom prst="rect">
            <a:avLst/>
          </a:prstGeom>
          <a:solidFill>
            <a:schemeClr val="bg1"/>
          </a:solidFill>
          <a:ln w="9525">
            <a:noFill/>
            <a:miter lim="800000"/>
            <a:headEnd/>
            <a:tailEnd/>
          </a:ln>
        </p:spPr>
        <p:txBody>
          <a:bodyPr>
            <a:prstTxWarp prst="textNoShape">
              <a:avLst/>
            </a:prstTxWarp>
            <a:spAutoFit/>
          </a:bodyPr>
          <a:lstStyle/>
          <a:p>
            <a:pPr algn="ctr"/>
            <a:r>
              <a:rPr lang="en-US" sz="3200" b="1" u="sng">
                <a:solidFill>
                  <a:srgbClr val="FF0000"/>
                </a:solidFill>
              </a:rPr>
              <a:t>LIMITATIONS TO WHO’s Definition of Health</a:t>
            </a:r>
          </a:p>
          <a:p>
            <a:pPr algn="ctr"/>
            <a:r>
              <a:rPr lang="en-US" sz="3200"/>
              <a:t>In pairs, </a:t>
            </a:r>
            <a:r>
              <a:rPr lang="en-US" sz="3200" b="1">
                <a:solidFill>
                  <a:srgbClr val="000000"/>
                </a:solidFill>
              </a:rPr>
              <a:t>find one limitation </a:t>
            </a:r>
            <a:r>
              <a:rPr lang="en-US" sz="3200"/>
              <a:t>of the definition of health devised by the World Health Organisation, make sure you have an </a:t>
            </a:r>
            <a:r>
              <a:rPr lang="en-US" sz="3200" b="1">
                <a:solidFill>
                  <a:srgbClr val="000000"/>
                </a:solidFill>
              </a:rPr>
              <a:t>example to prove your point.</a:t>
            </a:r>
          </a:p>
          <a:p>
            <a:pPr algn="ctr"/>
            <a:r>
              <a:rPr lang="en-US" sz="3200">
                <a:solidFill>
                  <a:srgbClr val="000000"/>
                </a:solidFill>
              </a:rPr>
              <a:t>You have 3 minutes before we discuss this as a class…</a:t>
            </a:r>
            <a:r>
              <a:rPr lang="en-US" sz="3200" b="1">
                <a:solidFill>
                  <a:srgbClr val="000000"/>
                </a:solidFill>
              </a:rPr>
              <a:t>GO!</a:t>
            </a:r>
            <a:endParaRPr lang="en-US" sz="2000" b="1">
              <a:solidFill>
                <a:srgbClr val="000000"/>
              </a:solidFill>
            </a:endParaRPr>
          </a:p>
          <a:p>
            <a:endParaRPr lang="en-US" sz="2000"/>
          </a:p>
          <a:p>
            <a:endParaRPr lang="en-US"/>
          </a:p>
          <a:p>
            <a:endParaRPr lang="en-US"/>
          </a:p>
        </p:txBody>
      </p:sp>
      <p:pic>
        <p:nvPicPr>
          <p:cNvPr id="18436" name="Picture 3" descr="Flatliner.wmf"/>
          <p:cNvPicPr>
            <a:picLocks noChangeAspect="1"/>
          </p:cNvPicPr>
          <p:nvPr/>
        </p:nvPicPr>
        <p:blipFill>
          <a:blip r:embed="rId2"/>
          <a:srcRect/>
          <a:stretch>
            <a:fillRect/>
          </a:stretch>
        </p:blipFill>
        <p:spPr bwMode="auto">
          <a:xfrm>
            <a:off x="7162800" y="4876800"/>
            <a:ext cx="1524000" cy="160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Responsibility for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3731" name="TextBox 3"/>
          <p:cNvSpPr txBox="1">
            <a:spLocks noChangeArrowheads="1"/>
          </p:cNvSpPr>
          <p:nvPr/>
        </p:nvSpPr>
        <p:spPr bwMode="auto">
          <a:xfrm>
            <a:off x="228600" y="609600"/>
            <a:ext cx="8686800" cy="5908675"/>
          </a:xfrm>
          <a:prstGeom prst="rect">
            <a:avLst/>
          </a:prstGeom>
          <a:solidFill>
            <a:schemeClr val="bg1"/>
          </a:solidFill>
          <a:ln w="9525">
            <a:noFill/>
            <a:miter lim="800000"/>
            <a:headEnd/>
            <a:tailEnd/>
          </a:ln>
        </p:spPr>
        <p:txBody>
          <a:bodyPr>
            <a:prstTxWarp prst="textNoShape">
              <a:avLst/>
            </a:prstTxWarp>
            <a:spAutoFit/>
          </a:bodyPr>
          <a:lstStyle/>
          <a:p>
            <a:pPr algn="ctr"/>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p:txBody>
      </p:sp>
      <p:pic>
        <p:nvPicPr>
          <p:cNvPr id="73732" name="Picture 4"/>
          <p:cNvPicPr>
            <a:picLocks noChangeAspect="1" noChangeArrowheads="1"/>
          </p:cNvPicPr>
          <p:nvPr/>
        </p:nvPicPr>
        <p:blipFill>
          <a:blip r:embed="rId2"/>
          <a:srcRect/>
          <a:stretch>
            <a:fillRect/>
          </a:stretch>
        </p:blipFill>
        <p:spPr bwMode="auto">
          <a:xfrm>
            <a:off x="1071563" y="1285875"/>
            <a:ext cx="7185025" cy="421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Responsibility for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4755" name="TextBox 3"/>
          <p:cNvSpPr txBox="1">
            <a:spLocks noChangeArrowheads="1"/>
          </p:cNvSpPr>
          <p:nvPr/>
        </p:nvSpPr>
        <p:spPr bwMode="auto">
          <a:xfrm>
            <a:off x="228600" y="609600"/>
            <a:ext cx="8686800" cy="5632450"/>
          </a:xfrm>
          <a:prstGeom prst="rect">
            <a:avLst/>
          </a:prstGeom>
          <a:solidFill>
            <a:schemeClr val="bg1"/>
          </a:solidFill>
          <a:ln w="9525">
            <a:noFill/>
            <a:miter lim="800000"/>
            <a:headEnd/>
            <a:tailEnd/>
          </a:ln>
        </p:spPr>
        <p:txBody>
          <a:bodyPr>
            <a:prstTxWarp prst="textNoShape">
              <a:avLst/>
            </a:prstTxWarp>
            <a:spAutoFit/>
          </a:bodyPr>
          <a:lstStyle/>
          <a:p>
            <a:pPr algn="ctr"/>
            <a:r>
              <a:rPr lang="en-US" sz="2800" b="1" u="sng">
                <a:solidFill>
                  <a:srgbClr val="FF0000"/>
                </a:solidFill>
              </a:rPr>
              <a:t>Group Work</a:t>
            </a:r>
          </a:p>
          <a:p>
            <a:pPr algn="ctr"/>
            <a:endParaRPr lang="en-US" sz="2800" u="sng">
              <a:solidFill>
                <a:srgbClr val="FF0000"/>
              </a:solidFill>
            </a:endParaRPr>
          </a:p>
          <a:p>
            <a:pPr algn="ctr"/>
            <a:r>
              <a:rPr lang="en-US" sz="2800" b="1"/>
              <a:t>In your groups, read through pages 97-108. </a:t>
            </a:r>
          </a:p>
          <a:p>
            <a:pPr algn="ctr"/>
            <a:endParaRPr lang="en-US" sz="2800"/>
          </a:p>
          <a:p>
            <a:pPr algn="ctr"/>
            <a:r>
              <a:rPr lang="en-US" sz="2800"/>
              <a:t>1)What role do they play in health promotion?</a:t>
            </a:r>
          </a:p>
          <a:p>
            <a:pPr algn="ctr"/>
            <a:r>
              <a:rPr lang="en-US" sz="2800"/>
              <a:t>2) What specific responsibilities do they have?</a:t>
            </a:r>
          </a:p>
          <a:p>
            <a:pPr algn="ctr"/>
            <a:r>
              <a:rPr lang="en-US" sz="2800"/>
              <a:t>3) How do they support health?</a:t>
            </a:r>
          </a:p>
          <a:p>
            <a:pPr algn="ctr"/>
            <a:endParaRPr lang="en-US"/>
          </a:p>
          <a:p>
            <a:pPr algn="ctr"/>
            <a:r>
              <a:rPr lang="en-US"/>
              <a:t>Answer the following questions on the butcher’s paper provided</a:t>
            </a:r>
          </a:p>
          <a:p>
            <a:pPr algn="ctr"/>
            <a:endParaRPr lang="en-US"/>
          </a:p>
          <a:p>
            <a:pPr algn="ctr"/>
            <a:r>
              <a:rPr lang="en-US" sz="2000"/>
              <a:t>You have 20 mins to complete the task before you present it to the class.</a:t>
            </a:r>
          </a:p>
          <a:p>
            <a:pPr algn="ctr"/>
            <a:endParaRPr lang="en-US"/>
          </a:p>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Responsibility for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5779" name="TextBox 3"/>
          <p:cNvSpPr txBox="1">
            <a:spLocks noChangeArrowheads="1"/>
          </p:cNvSpPr>
          <p:nvPr/>
        </p:nvSpPr>
        <p:spPr bwMode="auto">
          <a:xfrm>
            <a:off x="228600" y="609600"/>
            <a:ext cx="8686800" cy="4494213"/>
          </a:xfrm>
          <a:prstGeom prst="rect">
            <a:avLst/>
          </a:prstGeom>
          <a:solidFill>
            <a:schemeClr val="bg1"/>
          </a:solidFill>
          <a:ln w="9525">
            <a:noFill/>
            <a:miter lim="800000"/>
            <a:headEnd/>
            <a:tailEnd/>
          </a:ln>
        </p:spPr>
        <p:txBody>
          <a:bodyPr>
            <a:prstTxWarp prst="textNoShape">
              <a:avLst/>
            </a:prstTxWarp>
            <a:spAutoFit/>
          </a:bodyPr>
          <a:lstStyle/>
          <a:p>
            <a:pPr algn="ctr"/>
            <a:endParaRPr lang="en-US" sz="2800" u="sng">
              <a:solidFill>
                <a:srgbClr val="FF0000"/>
              </a:solidFill>
            </a:endParaRPr>
          </a:p>
          <a:p>
            <a:pPr algn="ctr"/>
            <a:r>
              <a:rPr lang="en-US" sz="2800" b="1" u="sng">
                <a:solidFill>
                  <a:srgbClr val="FF0000"/>
                </a:solidFill>
              </a:rPr>
              <a:t>Individual Work</a:t>
            </a:r>
          </a:p>
          <a:p>
            <a:pPr algn="ctr"/>
            <a:endParaRPr lang="en-US" sz="2800" u="sng">
              <a:solidFill>
                <a:srgbClr val="FF0000"/>
              </a:solidFill>
            </a:endParaRPr>
          </a:p>
          <a:p>
            <a:pPr algn="ctr"/>
            <a:r>
              <a:rPr lang="en-US" sz="2800" b="1"/>
              <a:t>Read through and summarise pages 112-113</a:t>
            </a:r>
          </a:p>
          <a:p>
            <a:pPr algn="ctr"/>
            <a:endParaRPr lang="en-US" sz="2800"/>
          </a:p>
          <a:p>
            <a:pPr>
              <a:buFont typeface="Arial" pitchFamily="-83" charset="0"/>
              <a:buChar char="•"/>
            </a:pPr>
            <a:r>
              <a:rPr lang="en-US" sz="2800"/>
              <a:t>Health Promoting Schools</a:t>
            </a:r>
          </a:p>
          <a:p>
            <a:pPr>
              <a:buFont typeface="Arial" pitchFamily="-83" charset="0"/>
              <a:buChar char="•"/>
            </a:pPr>
            <a:r>
              <a:rPr lang="en-US" sz="2800"/>
              <a:t>Health Promoting Workplaces</a:t>
            </a:r>
            <a:endParaRPr lang="en-US" sz="2000"/>
          </a:p>
          <a:p>
            <a:pPr algn="ctr"/>
            <a:endParaRPr lang="en-US"/>
          </a:p>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OTTAWA CHARTER AS AN EFFECTIVE HEALTH PROMOTION FRAMEWORK</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6803" name="TextBox 3"/>
          <p:cNvSpPr txBox="1">
            <a:spLocks noChangeArrowheads="1"/>
          </p:cNvSpPr>
          <p:nvPr/>
        </p:nvSpPr>
        <p:spPr bwMode="auto">
          <a:xfrm>
            <a:off x="228600" y="990600"/>
            <a:ext cx="8686800" cy="5632450"/>
          </a:xfrm>
          <a:prstGeom prst="rect">
            <a:avLst/>
          </a:prstGeom>
          <a:solidFill>
            <a:schemeClr val="bg1"/>
          </a:solidFill>
          <a:ln w="9525">
            <a:noFill/>
            <a:miter lim="800000"/>
            <a:headEnd/>
            <a:tailEnd/>
          </a:ln>
        </p:spPr>
        <p:txBody>
          <a:bodyPr>
            <a:prstTxWarp prst="textNoShape">
              <a:avLst/>
            </a:prstTxWarp>
            <a:spAutoFit/>
          </a:bodyPr>
          <a:lstStyle/>
          <a:p>
            <a:r>
              <a:rPr lang="en-US"/>
              <a:t>In 1977, WHO recognised a global need for direction in attaining good health for all citizens that would lead them to living socially and economically productive lives by the year 2000. This became known as the global ‘Health for All’ strategy.</a:t>
            </a:r>
          </a:p>
          <a:p>
            <a:r>
              <a:rPr lang="en-US"/>
              <a:t>To help achieve this goal, a document called ‘The Ottawa Charter’ was developed in 1986 which outlined the five areas of action to achieve good health for all. It is significant as it gave health promotion more direction through clear definitions, action plans and positive involvement. The Ottawa Charter action areas are still regarded as essential to any effective</a:t>
            </a:r>
            <a:r>
              <a:rPr lang="en-AU"/>
              <a:t> </a:t>
            </a:r>
            <a:r>
              <a:rPr lang="en-US"/>
              <a:t>health promotion worldwide. They are based on the understanding that</a:t>
            </a:r>
            <a:r>
              <a:rPr lang="en-AU"/>
              <a:t> </a:t>
            </a:r>
            <a:r>
              <a:rPr lang="en-US"/>
              <a:t>health is socially determined and encourage health professionals and governments</a:t>
            </a:r>
            <a:r>
              <a:rPr lang="en-AU"/>
              <a:t> </a:t>
            </a:r>
            <a:r>
              <a:rPr lang="en-US"/>
              <a:t>not only to educate people about health matters, but also to change the</a:t>
            </a:r>
            <a:r>
              <a:rPr lang="en-AU"/>
              <a:t> </a:t>
            </a:r>
            <a:r>
              <a:rPr lang="en-US"/>
              <a:t>environments in which people live and to involve the community in projects</a:t>
            </a:r>
            <a:r>
              <a:rPr lang="en-AU"/>
              <a:t> </a:t>
            </a:r>
            <a:r>
              <a:rPr lang="en-US"/>
              <a:t>to improve health.</a:t>
            </a:r>
          </a:p>
          <a:p>
            <a:r>
              <a:rPr lang="en-US"/>
              <a:t>The Ottawa Charter for Health Promotion identified the following prerequisites</a:t>
            </a:r>
            <a:endParaRPr lang="en-AU"/>
          </a:p>
          <a:p>
            <a:r>
              <a:rPr lang="en-US"/>
              <a:t>for health.</a:t>
            </a:r>
            <a:endParaRPr lang="en-AU"/>
          </a:p>
          <a:p>
            <a:r>
              <a:rPr lang="en-US"/>
              <a:t>• The basic necessities for health are peace, shelter, education, food, income, a</a:t>
            </a:r>
            <a:endParaRPr lang="en-AU"/>
          </a:p>
          <a:p>
            <a:r>
              <a:rPr lang="en-US"/>
              <a:t>stable ecosystem, sustainable resources, social justice and equity.</a:t>
            </a:r>
            <a:endParaRPr lang="en-AU"/>
          </a:p>
          <a:p>
            <a:r>
              <a:rPr lang="en-US"/>
              <a:t>• Health is a positive concept emphasising social and personal resources, as</a:t>
            </a:r>
            <a:endParaRPr lang="en-AU"/>
          </a:p>
          <a:p>
            <a:r>
              <a:rPr lang="en-US"/>
              <a:t>well as physical capabilities.</a:t>
            </a:r>
            <a:endParaRPr lang="en-AU"/>
          </a:p>
          <a:p>
            <a:r>
              <a:rPr lang="en-US"/>
              <a:t>• All people should be able to achieve their health potential through the provision</a:t>
            </a:r>
            <a:endParaRPr lang="en-AU"/>
          </a:p>
          <a:p>
            <a:r>
              <a:rPr lang="en-US"/>
              <a:t>of equal opportunities and resources.</a:t>
            </a:r>
            <a:endParaRPr lang="en-AU"/>
          </a:p>
          <a:p>
            <a:endParaRPr lang="en-AU"/>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OTTAWA CHARTER AS AN EFFECTIVE HEALTH PROMOTION FRAMEWORK</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7827" name="TextBox 3"/>
          <p:cNvSpPr txBox="1">
            <a:spLocks noChangeArrowheads="1"/>
          </p:cNvSpPr>
          <p:nvPr/>
        </p:nvSpPr>
        <p:spPr bwMode="auto">
          <a:xfrm>
            <a:off x="228600" y="990600"/>
            <a:ext cx="8686800" cy="5354638"/>
          </a:xfrm>
          <a:prstGeom prst="rect">
            <a:avLst/>
          </a:prstGeom>
          <a:solidFill>
            <a:schemeClr val="bg1"/>
          </a:solidFill>
          <a:ln w="9525">
            <a:noFill/>
            <a:miter lim="800000"/>
            <a:headEnd/>
            <a:tailEnd/>
          </a:ln>
        </p:spPr>
        <p:txBody>
          <a:bodyPr>
            <a:prstTxWarp prst="textNoShape">
              <a:avLst/>
            </a:prstTxWarp>
            <a:spAutoFit/>
          </a:bodyPr>
          <a:lstStyle/>
          <a:p>
            <a:r>
              <a:rPr lang="en-US"/>
              <a:t>• All sectors within the community are responsible for health promotion —</a:t>
            </a:r>
            <a:endParaRPr lang="en-AU"/>
          </a:p>
          <a:p>
            <a:r>
              <a:rPr lang="en-US"/>
              <a:t>health, social and economic sectors, governments, industry, local authorities,</a:t>
            </a:r>
            <a:endParaRPr lang="en-AU"/>
          </a:p>
          <a:p>
            <a:r>
              <a:rPr lang="en-US"/>
              <a:t>media and voluntary organisations.</a:t>
            </a:r>
          </a:p>
          <a:p>
            <a:endParaRPr lang="en-AU"/>
          </a:p>
          <a:p>
            <a:r>
              <a:rPr lang="en-US"/>
              <a:t>In order to achieve these ideals, the Ottawa Charter recognised that there are</a:t>
            </a:r>
            <a:endParaRPr lang="en-AU"/>
          </a:p>
          <a:p>
            <a:r>
              <a:rPr lang="en-US"/>
              <a:t>five essential actions to improve health and create greater equality in health:</a:t>
            </a:r>
            <a:endParaRPr lang="en-AU"/>
          </a:p>
          <a:p>
            <a:r>
              <a:rPr lang="en-US" b="1"/>
              <a:t>1. developing personal skills</a:t>
            </a:r>
            <a:endParaRPr lang="en-AU" b="1"/>
          </a:p>
          <a:p>
            <a:r>
              <a:rPr lang="en-US" b="1"/>
              <a:t>2. creating supportive environments</a:t>
            </a:r>
            <a:endParaRPr lang="en-AU" b="1"/>
          </a:p>
          <a:p>
            <a:r>
              <a:rPr lang="en-US" b="1"/>
              <a:t>3. strengthening community actions</a:t>
            </a:r>
            <a:endParaRPr lang="en-AU" b="1"/>
          </a:p>
          <a:p>
            <a:r>
              <a:rPr lang="en-US" b="1"/>
              <a:t>4. reorienting health services</a:t>
            </a:r>
            <a:endParaRPr lang="en-AU" b="1"/>
          </a:p>
          <a:p>
            <a:r>
              <a:rPr lang="en-US" b="1"/>
              <a:t>5. building healthy public policy.</a:t>
            </a:r>
          </a:p>
          <a:p>
            <a:endParaRPr lang="en-US" b="1"/>
          </a:p>
          <a:p>
            <a:endParaRPr lang="en-US"/>
          </a:p>
          <a:p>
            <a:pPr algn="ctr"/>
            <a:r>
              <a:rPr lang="en-US" b="1" u="sng">
                <a:solidFill>
                  <a:srgbClr val="FF0000"/>
                </a:solidFill>
              </a:rPr>
              <a:t>Homework: </a:t>
            </a:r>
            <a:r>
              <a:rPr lang="en-US"/>
              <a:t>Summarise the five action areas of the Ottawa Charter using pages 116-119 in your textbook.  </a:t>
            </a:r>
            <a:endParaRPr lang="en-AU"/>
          </a:p>
          <a:p>
            <a:endParaRPr lang="en-AU"/>
          </a:p>
          <a:p>
            <a:r>
              <a:rPr lang="en-US"/>
              <a:t> </a:t>
            </a:r>
          </a:p>
          <a:p>
            <a:r>
              <a:rPr lang="en-US"/>
              <a:t> </a:t>
            </a:r>
          </a:p>
          <a:p>
            <a:r>
              <a:rPr lang="en-US"/>
              <a:t> </a:t>
            </a:r>
          </a:p>
        </p:txBody>
      </p:sp>
      <p:pic>
        <p:nvPicPr>
          <p:cNvPr id="77828" name="Picture 3"/>
          <p:cNvPicPr>
            <a:picLocks noChangeAspect="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5791200" y="2743200"/>
            <a:ext cx="1739900"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Principles of social justice</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8851" name="TextBox 3"/>
          <p:cNvSpPr txBox="1">
            <a:spLocks noChangeArrowheads="1"/>
          </p:cNvSpPr>
          <p:nvPr/>
        </p:nvSpPr>
        <p:spPr bwMode="auto">
          <a:xfrm>
            <a:off x="228600" y="990600"/>
            <a:ext cx="8686800" cy="4246563"/>
          </a:xfrm>
          <a:prstGeom prst="rect">
            <a:avLst/>
          </a:prstGeom>
          <a:solidFill>
            <a:schemeClr val="bg1"/>
          </a:solidFill>
          <a:ln w="9525">
            <a:noFill/>
            <a:miter lim="800000"/>
            <a:headEnd/>
            <a:tailEnd/>
          </a:ln>
        </p:spPr>
        <p:txBody>
          <a:bodyPr>
            <a:prstTxWarp prst="textNoShape">
              <a:avLst/>
            </a:prstTxWarp>
            <a:spAutoFit/>
          </a:bodyPr>
          <a:lstStyle/>
          <a:p>
            <a:r>
              <a:rPr lang="en-US" b="1">
                <a:solidFill>
                  <a:srgbClr val="FF0000"/>
                </a:solidFill>
              </a:rPr>
              <a:t>Social justice </a:t>
            </a:r>
            <a:r>
              <a:rPr lang="en-US"/>
              <a:t>is a value that favours the reduction or elimination of inequality, the promotion of inclusiveness of diversity and the establishment of environments that are supportive of all people.</a:t>
            </a:r>
          </a:p>
          <a:p>
            <a:endParaRPr lang="en-US"/>
          </a:p>
          <a:p>
            <a:r>
              <a:rPr lang="en-US" b="1">
                <a:solidFill>
                  <a:srgbClr val="FF0000"/>
                </a:solidFill>
              </a:rPr>
              <a:t>Equity</a:t>
            </a:r>
            <a:r>
              <a:rPr lang="en-US"/>
              <a:t> is the allocation of resources according to the needs of individuals and populations, the goal being to achieve equality of outcomes.</a:t>
            </a:r>
          </a:p>
          <a:p>
            <a:endParaRPr lang="en-US"/>
          </a:p>
          <a:p>
            <a:r>
              <a:rPr lang="en-US" b="1">
                <a:solidFill>
                  <a:srgbClr val="FF0000"/>
                </a:solidFill>
              </a:rPr>
              <a:t>Diversity</a:t>
            </a:r>
            <a:r>
              <a:rPr lang="en-US"/>
              <a:t> is variety or difference between individuals and groups of people. It is essential that we are sensitive to people’s differences and adapt programs to meet the needs of the whole population. </a:t>
            </a:r>
          </a:p>
          <a:p>
            <a:endParaRPr lang="en-US"/>
          </a:p>
          <a:p>
            <a:endParaRPr lang="en-US"/>
          </a:p>
          <a:p>
            <a:endParaRPr lang="en-US"/>
          </a:p>
          <a:p>
            <a:endParaRPr lang="en-US"/>
          </a:p>
          <a:p>
            <a:r>
              <a:rPr lang="en-US"/>
              <a:t>    </a:t>
            </a:r>
          </a:p>
          <a:p>
            <a:r>
              <a:rPr lang="en-US"/>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xtLst>
            <a:ext uri="{909E8E84-426E-40DD-AFC4-6F175D3DCCD1}"/>
            <a:ext uri="{91240B29-F687-4F45-9708-019B960494DF}"/>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SUPPORTIVE ENVIRONMENTS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9875" name="TextBox 3"/>
          <p:cNvSpPr txBox="1">
            <a:spLocks noChangeArrowheads="1"/>
          </p:cNvSpPr>
          <p:nvPr/>
        </p:nvSpPr>
        <p:spPr bwMode="auto">
          <a:xfrm>
            <a:off x="228600" y="685800"/>
            <a:ext cx="8686800" cy="5354638"/>
          </a:xfrm>
          <a:prstGeom prst="rect">
            <a:avLst/>
          </a:prstGeom>
          <a:solidFill>
            <a:schemeClr val="bg1"/>
          </a:solidFill>
          <a:ln w="9525">
            <a:noFill/>
            <a:miter lim="800000"/>
            <a:headEnd/>
            <a:tailEnd/>
          </a:ln>
        </p:spPr>
        <p:txBody>
          <a:bodyPr>
            <a:prstTxWarp prst="textNoShape">
              <a:avLst/>
            </a:prstTxWarp>
            <a:spAutoFit/>
          </a:bodyPr>
          <a:lstStyle/>
          <a:p>
            <a:r>
              <a:rPr lang="en-US"/>
              <a:t>The social environment in which a person lives or works has a significant influence on that person’s level of health and their ability to be able to make changes to improve their health. Good health is achieved in environments that:</a:t>
            </a:r>
          </a:p>
          <a:p>
            <a:r>
              <a:rPr lang="en-US"/>
              <a:t>are relatively free of violence, pollution and that have </a:t>
            </a:r>
          </a:p>
          <a:p>
            <a:r>
              <a:rPr lang="en-US"/>
              <a:t>• a regular supply of safe water and nutritious food</a:t>
            </a:r>
          </a:p>
          <a:p>
            <a:r>
              <a:rPr lang="en-US"/>
              <a:t>• have an adequate supply of basic necessities such as clothing, shelter and transport</a:t>
            </a:r>
          </a:p>
          <a:p>
            <a:r>
              <a:rPr lang="en-US"/>
              <a:t>• provide opportunities for recreation and variety in daily living</a:t>
            </a:r>
          </a:p>
          <a:p>
            <a:r>
              <a:rPr lang="en-US"/>
              <a:t>• cause less stress</a:t>
            </a:r>
          </a:p>
          <a:p>
            <a:r>
              <a:rPr lang="en-US"/>
              <a:t>• are relatively free of factors that cause isolation and alienation</a:t>
            </a:r>
          </a:p>
          <a:p>
            <a:r>
              <a:rPr lang="en-US"/>
              <a:t>• have low levels of poverty</a:t>
            </a:r>
          </a:p>
          <a:p>
            <a:r>
              <a:rPr lang="en-US"/>
              <a:t>• provide safe and interesting work.</a:t>
            </a:r>
          </a:p>
          <a:p>
            <a:endParaRPr lang="en-US"/>
          </a:p>
          <a:p>
            <a:r>
              <a:rPr lang="en-US"/>
              <a:t>Strategies that aim to promote better health need to address the social, cultural, physical and economic factors present in people’s lives in order to create environments that are supportive of health.</a:t>
            </a:r>
          </a:p>
          <a:p>
            <a:endParaRPr lang="en-US"/>
          </a:p>
          <a:p>
            <a:r>
              <a:rPr lang="en-US"/>
              <a:t>In some cases government legislation or policies may be required to bring about changes to environments so they better support good health eg. smoking bans</a:t>
            </a:r>
          </a:p>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rot="20138876">
            <a:off x="2419324" y="2237753"/>
            <a:ext cx="3660973" cy="1200329"/>
          </a:xfrm>
          <a:prstGeom prst="rect">
            <a:avLst/>
          </a:prstGeom>
          <a:noFill/>
        </p:spPr>
        <p:txBody>
          <a:bodyPr wrap="none">
            <a:spAutoFit/>
          </a:bodyPr>
          <a:lstStyle/>
          <a:p>
            <a:pPr algn="ctr">
              <a:defRPr/>
            </a:pPr>
            <a:r>
              <a:rPr lang="en-AU"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pple Casual"/>
                <a:ea typeface="ＭＳ Ｐゴシック" pitchFamily="-110" charset="-128"/>
                <a:cs typeface="Apple Casual"/>
              </a:rPr>
              <a:t>THE END</a:t>
            </a:r>
          </a:p>
        </p:txBody>
      </p:sp>
      <p:sp>
        <p:nvSpPr>
          <p:cNvPr id="6" name="Rectangle 5"/>
          <p:cNvSpPr/>
          <p:nvPr/>
        </p:nvSpPr>
        <p:spPr>
          <a:xfrm>
            <a:off x="4572000" y="3883461"/>
            <a:ext cx="4343399" cy="2585323"/>
          </a:xfrm>
          <a:prstGeom prst="rect">
            <a:avLst/>
          </a:prstGeom>
        </p:spPr>
        <p:txBody>
          <a:bodyPr>
            <a:spAutoFit/>
          </a:bodyPr>
          <a:lstStyle/>
          <a:p>
            <a:pPr algn="ctr">
              <a:defRPr/>
            </a:pPr>
            <a:r>
              <a:rPr lang="en-AU"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110" charset="0"/>
                <a:ea typeface="ＭＳ Ｐゴシック" pitchFamily="-110" charset="-128"/>
                <a:cs typeface="ＭＳ Ｐゴシック" pitchFamily="-110" charset="-128"/>
              </a:rPr>
              <a:t>Next: Core 2 Body in Motion</a:t>
            </a:r>
          </a:p>
          <a:p>
            <a:pPr algn="ctr">
              <a:defRPr/>
            </a:pPr>
            <a:endParaRPr lang="en-AU"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110" charset="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DIMENSIONS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459" name="TextBox 3"/>
          <p:cNvSpPr txBox="1">
            <a:spLocks noChangeArrowheads="1"/>
          </p:cNvSpPr>
          <p:nvPr/>
        </p:nvSpPr>
        <p:spPr bwMode="auto">
          <a:xfrm>
            <a:off x="457200" y="990600"/>
            <a:ext cx="8229600" cy="5602288"/>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A number of dimensions all play an important role inn determining a person’s state of health. We understand a person’s level of health is the result of an interaction and balance between all four dimensions.</a:t>
            </a:r>
          </a:p>
          <a:p>
            <a:endParaRPr lang="en-US" sz="2000"/>
          </a:p>
          <a:p>
            <a:r>
              <a:rPr lang="en-US" sz="2000" b="1">
                <a:solidFill>
                  <a:srgbClr val="FF0000"/>
                </a:solidFill>
              </a:rPr>
              <a:t>Physical health </a:t>
            </a:r>
            <a:r>
              <a:rPr lang="en-US" sz="2000"/>
              <a:t>is the wellness of the body and the absence of </a:t>
            </a:r>
            <a:r>
              <a:rPr lang="en-US" sz="2000" b="1" u="sng"/>
              <a:t>chronic</a:t>
            </a:r>
            <a:r>
              <a:rPr lang="en-US" sz="2000"/>
              <a:t> pain or discomfort.</a:t>
            </a:r>
          </a:p>
          <a:p>
            <a:endParaRPr lang="en-US" sz="2000"/>
          </a:p>
          <a:p>
            <a:r>
              <a:rPr lang="en-US" sz="2000" b="1">
                <a:solidFill>
                  <a:srgbClr val="FF0000"/>
                </a:solidFill>
              </a:rPr>
              <a:t>Social health </a:t>
            </a:r>
            <a:r>
              <a:rPr lang="en-US" sz="2000"/>
              <a:t>is our ability to interact with other people in an </a:t>
            </a:r>
            <a:r>
              <a:rPr lang="en-US" sz="2000" b="1" u="sng"/>
              <a:t>interdependent</a:t>
            </a:r>
            <a:r>
              <a:rPr lang="en-US" sz="2000"/>
              <a:t> and cooperative way.</a:t>
            </a:r>
          </a:p>
          <a:p>
            <a:endParaRPr lang="en-US" sz="2000"/>
          </a:p>
          <a:p>
            <a:r>
              <a:rPr lang="en-US" sz="2000" b="1">
                <a:solidFill>
                  <a:srgbClr val="FF0000"/>
                </a:solidFill>
              </a:rPr>
              <a:t>Mental or emotional health </a:t>
            </a:r>
            <a:r>
              <a:rPr lang="en-US" sz="2000"/>
              <a:t>is a state of well-being where we can realise our abilities, cope with normal stresses of life, work productively and make a contribution to the community.</a:t>
            </a:r>
          </a:p>
          <a:p>
            <a:endParaRPr lang="en-US" sz="2000"/>
          </a:p>
          <a:p>
            <a:r>
              <a:rPr lang="en-US" sz="2000" b="1">
                <a:solidFill>
                  <a:srgbClr val="FF0000"/>
                </a:solidFill>
              </a:rPr>
              <a:t>Spiritual health </a:t>
            </a:r>
            <a:r>
              <a:rPr lang="en-US" sz="2000"/>
              <a:t>relates to a sense of purpose and meaning in our life, and to feeling connected with others and society.</a:t>
            </a:r>
          </a:p>
          <a:p>
            <a:endParaRPr lang="en-US" sz="2000"/>
          </a:p>
          <a:p>
            <a:endParaRPr lang="en-US"/>
          </a:p>
          <a:p>
            <a:endParaRPr lang="en-US"/>
          </a:p>
        </p:txBody>
      </p:sp>
      <p:pic>
        <p:nvPicPr>
          <p:cNvPr id="19460" name="Picture 3" descr="Patient Running.wmf"/>
          <p:cNvPicPr>
            <a:picLocks noChangeAspect="1"/>
          </p:cNvPicPr>
          <p:nvPr/>
        </p:nvPicPr>
        <p:blipFill>
          <a:blip r:embed="rId2"/>
          <a:srcRect/>
          <a:stretch>
            <a:fillRect/>
          </a:stretch>
        </p:blipFill>
        <p:spPr bwMode="auto">
          <a:xfrm>
            <a:off x="228600" y="0"/>
            <a:ext cx="1498600" cy="1050925"/>
          </a:xfrm>
          <a:prstGeom prst="rect">
            <a:avLst/>
          </a:prstGeom>
          <a:noFill/>
          <a:ln w="9525">
            <a:noFill/>
            <a:miter lim="800000"/>
            <a:headEnd/>
            <a:tailEnd/>
          </a:ln>
        </p:spPr>
      </p:pic>
      <p:pic>
        <p:nvPicPr>
          <p:cNvPr id="19461" name="Picture 4" descr="Faith Healer 1.wmf"/>
          <p:cNvPicPr>
            <a:picLocks noChangeAspect="1"/>
          </p:cNvPicPr>
          <p:nvPr/>
        </p:nvPicPr>
        <p:blipFill>
          <a:blip r:embed="rId3"/>
          <a:srcRect/>
          <a:stretch>
            <a:fillRect/>
          </a:stretch>
        </p:blipFill>
        <p:spPr bwMode="auto">
          <a:xfrm>
            <a:off x="6858000" y="5638800"/>
            <a:ext cx="1371600" cy="954088"/>
          </a:xfrm>
          <a:prstGeom prst="rect">
            <a:avLst/>
          </a:prstGeom>
          <a:noFill/>
          <a:ln w="9525">
            <a:noFill/>
            <a:miter lim="800000"/>
            <a:headEnd/>
            <a:tailEnd/>
          </a:ln>
        </p:spPr>
      </p:pic>
      <p:pic>
        <p:nvPicPr>
          <p:cNvPr id="19462" name="Picture 9" descr="Healthy Heart.wmf"/>
          <p:cNvPicPr>
            <a:picLocks noChangeAspect="1"/>
          </p:cNvPicPr>
          <p:nvPr/>
        </p:nvPicPr>
        <p:blipFill>
          <a:blip r:embed="rId4"/>
          <a:srcRect/>
          <a:stretch>
            <a:fillRect/>
          </a:stretch>
        </p:blipFill>
        <p:spPr bwMode="auto">
          <a:xfrm>
            <a:off x="7315200" y="2590800"/>
            <a:ext cx="1193800" cy="128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Relative and Dynamic nature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483" name="TextBox 3"/>
          <p:cNvSpPr txBox="1">
            <a:spLocks noChangeArrowheads="1"/>
          </p:cNvSpPr>
          <p:nvPr/>
        </p:nvSpPr>
        <p:spPr bwMode="auto">
          <a:xfrm>
            <a:off x="457200" y="1414463"/>
            <a:ext cx="8229600" cy="4986337"/>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Health is a result of a continually changing process. From a personal perspective is may be represented on a continuum</a:t>
            </a:r>
          </a:p>
          <a:p>
            <a:pPr algn="ctr"/>
            <a:endParaRPr lang="en-US" sz="2000"/>
          </a:p>
          <a:p>
            <a:endParaRPr lang="en-US" sz="2000" b="1">
              <a:solidFill>
                <a:srgbClr val="FF0000"/>
              </a:solidFill>
            </a:endParaRPr>
          </a:p>
          <a:p>
            <a:r>
              <a:rPr lang="en-US" sz="2000" b="1">
                <a:solidFill>
                  <a:srgbClr val="FF0000"/>
                </a:solidFill>
              </a:rPr>
              <a:t>Poor Health										Optimum Health</a:t>
            </a:r>
          </a:p>
          <a:p>
            <a:r>
              <a:rPr lang="en-US" sz="2000" b="1">
                <a:solidFill>
                  <a:srgbClr val="FF0000"/>
                </a:solidFill>
              </a:rPr>
              <a:t>Poor Wellbeing								     Positive Wellbeing</a:t>
            </a:r>
          </a:p>
          <a:p>
            <a:endParaRPr lang="en-US" sz="2000" b="1">
              <a:solidFill>
                <a:srgbClr val="FF0000"/>
              </a:solidFill>
            </a:endParaRPr>
          </a:p>
          <a:p>
            <a:r>
              <a:rPr lang="en-US" sz="2000"/>
              <a:t>Judging where we are along the health continuum at any time is highly </a:t>
            </a:r>
            <a:r>
              <a:rPr lang="en-US" sz="2000" b="1" u="sng"/>
              <a:t>subjective </a:t>
            </a:r>
            <a:r>
              <a:rPr lang="en-US" sz="2000"/>
              <a:t>– as people see health in different ways, have different perceptions about what is optimal or ‘normal’ and define the extremes of the continuum differently.  Futhermore, when assessing their level of health people consider their past and current circumstances, as well as comparing themselves to others. For example, if we compare our physical health to that of an Olympic athlete, we may not believe ourselves to be totally healthy.</a:t>
            </a:r>
          </a:p>
          <a:p>
            <a:endParaRPr lang="en-US"/>
          </a:p>
          <a:p>
            <a:endParaRPr lang="en-US"/>
          </a:p>
        </p:txBody>
      </p:sp>
      <p:cxnSp>
        <p:nvCxnSpPr>
          <p:cNvPr id="6" name="Straight Arrow Connector 5"/>
          <p:cNvCxnSpPr>
            <a:cxnSpLocks noChangeShapeType="1"/>
          </p:cNvCxnSpPr>
          <p:nvPr/>
        </p:nvCxnSpPr>
        <p:spPr bwMode="auto">
          <a:xfrm>
            <a:off x="838200" y="2513013"/>
            <a:ext cx="7239000" cy="1587"/>
          </a:xfrm>
          <a:prstGeom prst="straightConnector1">
            <a:avLst/>
          </a:prstGeom>
          <a:noFill/>
          <a:ln w="25400">
            <a:solidFill>
              <a:schemeClr val="tx1"/>
            </a:solidFill>
            <a:round/>
            <a:headEnd type="arrow" w="med" len="med"/>
            <a:tailEnd type="arrow" w="med" len="med"/>
          </a:ln>
          <a:effectLst>
            <a:outerShdw blurRad="40000" dist="20000" dir="5400000" rotWithShape="0">
              <a:srgbClr val="808080">
                <a:alpha val="37999"/>
              </a:srgbClr>
            </a:outerShdw>
          </a:effectLst>
          <a:extLst>
            <a:ext uri="{909E8E84-426E-40DD-AFC4-6F175D3DCCD1}"/>
          </a:extLst>
        </p:spPr>
      </p:cxnSp>
      <p:pic>
        <p:nvPicPr>
          <p:cNvPr id="20485" name="Picture 4" descr="Man in Wheelchair.wmf"/>
          <p:cNvPicPr>
            <a:picLocks noChangeAspect="1"/>
          </p:cNvPicPr>
          <p:nvPr/>
        </p:nvPicPr>
        <p:blipFill>
          <a:blip r:embed="rId2"/>
          <a:srcRect/>
          <a:stretch>
            <a:fillRect/>
          </a:stretch>
        </p:blipFill>
        <p:spPr bwMode="auto">
          <a:xfrm>
            <a:off x="7880350" y="5181600"/>
            <a:ext cx="1150938"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a:ext uri="{909E8E84-426E-40DD-AFC4-6F175D3DCCD1}"/>
            <a:ext uri="{91240B29-F687-4F45-9708-019B960494DF}"/>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Relative and Dynamic nature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507" name="TextBox 3"/>
          <p:cNvSpPr txBox="1">
            <a:spLocks noChangeArrowheads="1"/>
          </p:cNvSpPr>
          <p:nvPr/>
        </p:nvSpPr>
        <p:spPr bwMode="auto">
          <a:xfrm>
            <a:off x="457200" y="1414463"/>
            <a:ext cx="8229600" cy="4986337"/>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The subjective judgments that people make about their level of health demonstrate the relative nature of health, with our health being relative to others and ourselves over time. </a:t>
            </a:r>
          </a:p>
          <a:p>
            <a:pPr algn="ctr"/>
            <a:endParaRPr lang="en-US" sz="2000"/>
          </a:p>
          <a:p>
            <a:pPr algn="ctr"/>
            <a:endParaRPr lang="en-US" sz="2000"/>
          </a:p>
          <a:p>
            <a:pPr algn="ctr"/>
            <a:r>
              <a:rPr lang="en-US" sz="2000" b="1">
                <a:solidFill>
                  <a:srgbClr val="FF0000"/>
                </a:solidFill>
              </a:rPr>
              <a:t>Relative nature </a:t>
            </a:r>
            <a:r>
              <a:rPr lang="en-US" sz="2000"/>
              <a:t>of health refers to how we judge our health compared to other people or other points of time in our life.</a:t>
            </a:r>
          </a:p>
          <a:p>
            <a:pPr algn="ctr"/>
            <a:endParaRPr lang="en-US" sz="2000"/>
          </a:p>
          <a:p>
            <a:pPr algn="ctr"/>
            <a:endParaRPr lang="en-US" sz="2000"/>
          </a:p>
          <a:p>
            <a:pPr algn="ctr"/>
            <a:r>
              <a:rPr lang="en-US" sz="2000"/>
              <a:t>For example:</a:t>
            </a:r>
          </a:p>
          <a:p>
            <a:pPr algn="ctr"/>
            <a:r>
              <a:rPr lang="en-US" sz="2000"/>
              <a:t>Someone with breast cancer who has a breast removed in a mastectomy may consider her health poor compared to how it was previously or compared to other without cancer. However, she may consider her health good during her recovery compared to how it was while she was undergoing treatment.</a:t>
            </a:r>
          </a:p>
          <a:p>
            <a:endParaRPr lang="en-US"/>
          </a:p>
          <a:p>
            <a:endParaRPr lang="en-US"/>
          </a:p>
        </p:txBody>
      </p:sp>
      <p:pic>
        <p:nvPicPr>
          <p:cNvPr id="21508" name="Picture 3" descr="Body Builder 11.wmf"/>
          <p:cNvPicPr>
            <a:picLocks noChangeAspect="1"/>
          </p:cNvPicPr>
          <p:nvPr/>
        </p:nvPicPr>
        <p:blipFill>
          <a:blip r:embed="rId2"/>
          <a:srcRect/>
          <a:stretch>
            <a:fillRect/>
          </a:stretch>
        </p:blipFill>
        <p:spPr bwMode="auto">
          <a:xfrm>
            <a:off x="762000" y="3276600"/>
            <a:ext cx="931863" cy="1314450"/>
          </a:xfrm>
          <a:prstGeom prst="rect">
            <a:avLst/>
          </a:prstGeom>
          <a:noFill/>
          <a:ln w="9525">
            <a:noFill/>
            <a:miter lim="800000"/>
            <a:headEnd/>
            <a:tailEnd/>
          </a:ln>
        </p:spPr>
      </p:pic>
      <p:pic>
        <p:nvPicPr>
          <p:cNvPr id="21509" name="Picture 4" descr="Exhausted.wmf"/>
          <p:cNvPicPr>
            <a:picLocks noChangeAspect="1"/>
          </p:cNvPicPr>
          <p:nvPr/>
        </p:nvPicPr>
        <p:blipFill>
          <a:blip r:embed="rId3"/>
          <a:srcRect/>
          <a:stretch>
            <a:fillRect/>
          </a:stretch>
        </p:blipFill>
        <p:spPr bwMode="auto">
          <a:xfrm>
            <a:off x="6324600" y="3594100"/>
            <a:ext cx="2139950"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Focus Questions&amp;quot;&quot;/&gt;&lt;property id=&quot;20307&quot; value=&quot;258&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 - &amp;quot;Definitions of Health&amp;quot;&quot;/&gt;&lt;property id=&quot;20307&quot; value=&quot;259&quot;/&gt;&lt;/object&gt;&lt;object type=&quot;3&quot; unique_id=&quot;10008&quot;&gt;&lt;property id=&quot;20148&quot; value=&quot;5&quot;/&gt;&lt;property id=&quot;20300&quot; value=&quot;Slide 5 - &amp;quot;Definitions of Health&amp;quot;&quot;/&gt;&lt;property id=&quot;20307&quot; value=&quot;260&quot;/&gt;&lt;/object&gt;&lt;object type=&quot;3&quot; unique_id=&quot;10009&quot;&gt;&lt;property id=&quot;20148&quot; value=&quot;5&quot;/&gt;&lt;property id=&quot;20300&quot; value=&quot;Slide 6 - &amp;quot;Definitions of Health&amp;quot;&quot;/&gt;&lt;property id=&quot;20307&quot; value=&quot;261&quot;/&gt;&lt;/object&gt;&lt;object type=&quot;3&quot; unique_id=&quot;10010&quot;&gt;&lt;property id=&quot;20148&quot; value=&quot;5&quot;/&gt;&lt;property id=&quot;20300&quot; value=&quot;Slide 7 - &amp;quot;DIMENSIONS OF Health&amp;quot;&quot;/&gt;&lt;property id=&quot;20307&quot; value=&quot;263&quot;/&gt;&lt;/object&gt;&lt;object type=&quot;3&quot; unique_id=&quot;10011&quot;&gt;&lt;property id=&quot;20148&quot; value=&quot;5&quot;/&gt;&lt;property id=&quot;20300&quot; value=&quot;Slide 8 - &amp;quot;Relative and Dynamic nature of Health&amp;quot;&quot;/&gt;&lt;property id=&quot;20307&quot; value=&quot;262&quot;/&gt;&lt;/object&gt;&lt;object type=&quot;3&quot; unique_id=&quot;10012&quot;&gt;&lt;property id=&quot;20148&quot; value=&quot;5&quot;/&gt;&lt;property id=&quot;20300&quot; value=&quot;Slide 9 - &amp;quot;Relative and Dynamic nature of Health&amp;quot;&quot;/&gt;&lt;property id=&quot;20307&quot; value=&quot;264&quot;/&gt;&lt;/object&gt;&lt;object type=&quot;3&quot; unique_id=&quot;10013&quot;&gt;&lt;property id=&quot;20148&quot; value=&quot;5&quot;/&gt;&lt;property id=&quot;20300&quot; value=&quot;Slide 10 - &amp;quot;Relative and Dynamic nature of Health&amp;quot;&quot;/&gt;&lt;property id=&quot;20307&quot; value=&quot;266&quot;/&gt;&lt;/object&gt;&lt;object type=&quot;3&quot; unique_id=&quot;10014&quot;&gt;&lt;property id=&quot;20148&quot; value=&quot;5&quot;/&gt;&lt;property id=&quot;20300&quot; value=&quot;Slide 11 - &amp;quot;Perceptions OF Health&amp;quot;&quot;/&gt;&lt;property id=&quot;20307&quot; value=&quot;265&quot;/&gt;&lt;/object&gt;&lt;object type=&quot;3&quot; unique_id=&quot;10015&quot;&gt;&lt;property id=&quot;20148&quot; value=&quot;5&quot;/&gt;&lt;property id=&quot;20300&quot; value=&quot;Slide 12 - &amp;quot;Implications of different Perceptions OF Health&amp;quot;&quot;/&gt;&lt;property id=&quot;20307&quot; value=&quot;268&quot;/&gt;&lt;/object&gt;&lt;object type=&quot;3&quot; unique_id=&quot;10016&quot;&gt;&lt;property id=&quot;20148&quot; value=&quot;5&quot;/&gt;&lt;property id=&quot;20300&quot; value=&quot;Slide 13 - &amp;quot;Implications of different Perceptions OF Health&amp;quot;&quot;/&gt;&lt;property id=&quot;20307&quot; value=&quot;267&quot;/&gt;&lt;/object&gt;&lt;object type=&quot;3&quot; unique_id=&quot;10017&quot;&gt;&lt;property id=&quot;20148&quot; value=&quot;5&quot;/&gt;&lt;property id=&quot;20300&quot; value=&quot;Slide 14 - &amp;quot;Implications of different Perceptions OF Health&amp;quot;&quot;/&gt;&lt;property id=&quot;20307&quot; value=&quot;269&quot;/&gt;&lt;/object&gt;&lt;object type=&quot;3&quot; unique_id=&quot;10018&quot;&gt;&lt;property id=&quot;20148&quot; value=&quot;5&quot;/&gt;&lt;property id=&quot;20300&quot; value=&quot;Slide 15 - &amp;quot;Perceptions OF Health as social constructs&amp;quot;&quot;/&gt;&lt;property id=&quot;20307&quot; value=&quot;270&quot;/&gt;&lt;/object&gt;&lt;object type=&quot;3&quot; unique_id=&quot;10019&quot;&gt;&lt;property id=&quot;20148&quot; value=&quot;5&quot;/&gt;&lt;property id=&quot;20300&quot; value=&quot;Slide 16 - &amp;quot;Impact of media, peers and family&amp;quot;&quot;/&gt;&lt;property id=&quot;20307&quot; value=&quot;271&quot;/&gt;&lt;/object&gt;&lt;object type=&quot;3&quot; unique_id=&quot;10020&quot;&gt;&lt;property id=&quot;20148&quot; value=&quot;5&quot;/&gt;&lt;property id=&quot;20300&quot; value=&quot;Slide 17 - &amp;quot;Health behaviours of young people&amp;quot;&quot;/&gt;&lt;property id=&quot;20307&quot; value=&quot;272&quot;/&gt;&lt;/object&gt;&lt;object type=&quot;3&quot; unique_id=&quot;10021&quot;&gt;&lt;property id=&quot;20148&quot; value=&quot;5&quot;/&gt;&lt;property id=&quot;20300&quot; value=&quot;Slide 18 - &amp;quot;Health behaviours of young people&amp;quot;&quot;/&gt;&lt;property id=&quot;20307&quot; value=&quot;273&quot;/&gt;&lt;/object&gt;&lt;object type=&quot;3&quot; unique_id=&quot;10022&quot;&gt;&lt;property id=&quot;20148&quot; value=&quot;5&quot;/&gt;&lt;property id=&quot;20300&quot; value=&quot;Slide 19 - &amp;quot;Health behaviours of young people&amp;quot;&quot;/&gt;&lt;property id=&quot;20307&quot; value=&quot;274&quot;/&gt;&lt;/object&gt;&lt;object type=&quot;3&quot; unique_id=&quot;10023&quot;&gt;&lt;property id=&quot;20148&quot; value=&quot;5&quot;/&gt;&lt;property id=&quot;20300&quot; value=&quot;Slide 20 - &amp;quot;Health behaviours of young people&amp;quot;&quot;/&gt;&lt;property id=&quot;20307&quot; value=&quot;276&quot;/&gt;&lt;/object&gt;&lt;object type=&quot;3&quot; unique_id=&quot;10024&quot;&gt;&lt;property id=&quot;20148&quot; value=&quot;5&quot;/&gt;&lt;property id=&quot;20300&quot; value=&quot;Slide 21 - &amp;quot;Health behaviours of young people&amp;quot;&quot;/&gt;&lt;property id=&quot;20307&quot; value=&quot;275&quot;/&gt;&lt;/object&gt;&lt;object type=&quot;3&quot; unique_id=&quot;10025&quot;&gt;&lt;property id=&quot;20148&quot; value=&quot;5&quot;/&gt;&lt;property id=&quot;20300&quot; value=&quot;Slide 22 - &amp;quot;Health behaviours of young people&amp;quot;&quot;/&gt;&lt;property id=&quot;20307&quot; value=&quot;277&quot;/&gt;&lt;/object&gt;&lt;object type=&quot;3&quot; unique_id=&quot;10026&quot;&gt;&lt;property id=&quot;20148&quot; value=&quot;5&quot;/&gt;&lt;property id=&quot;20300&quot; value=&quot;Slide 23 - &amp;quot;Protective behaviours and risk behaviours&amp;quot;&quot;/&gt;&lt;property id=&quot;20307&quot; value=&quot;278&quot;/&gt;&lt;/object&gt;&lt;object type=&quot;3&quot; unique_id=&quot;10027&quot;&gt;&lt;property id=&quot;20148&quot; value=&quot;5&quot;/&gt;&lt;property id=&quot;20300&quot; value=&quot;Slide 24&quot;/&gt;&lt;property id=&quot;20307&quot; value=&quot;279&quot;/&gt;&lt;/object&gt;&lt;object type=&quot;3&quot; unique_id=&quot;10028&quot;&gt;&lt;property id=&quot;20148&quot; value=&quot;5&quot;/&gt;&lt;property id=&quot;20300&quot; value=&quot;Slide 25&quot;/&gt;&lt;property id=&quot;20307&quot; value=&quot;280&quot;/&gt;&lt;/object&gt;&lt;object type=&quot;3&quot; unique_id=&quot;10029&quot;&gt;&lt;property id=&quot;20148&quot; value=&quot;5&quot;/&gt;&lt;property id=&quot;20300&quot; value=&quot;Slide 26 - &amp;quot;The determinants of health&amp;quot;&quot;/&gt;&lt;property id=&quot;20307&quot; value=&quot;281&quot;/&gt;&lt;/object&gt;&lt;object type=&quot;3&quot; unique_id=&quot;10030&quot;&gt;&lt;property id=&quot;20148&quot; value=&quot;5&quot;/&gt;&lt;property id=&quot;20300&quot; value=&quot;Slide 27 - &amp;quot;Individual Factors – Knowledge &amp;amp; skills&amp;quot;&quot;/&gt;&lt;property id=&quot;20307&quot; value=&quot;283&quot;/&gt;&lt;/object&gt;&lt;object type=&quot;3&quot; unique_id=&quot;10031&quot;&gt;&lt;property id=&quot;20148&quot; value=&quot;5&quot;/&gt;&lt;property id=&quot;20300&quot; value=&quot;Slide 28 - &amp;quot;Individual Factors – ATTITUDE &amp;amp; GENETICS&amp;quot;&quot;/&gt;&lt;property id=&quot;20307&quot; value=&quot;284&quot;/&gt;&lt;/object&gt;&lt;object type=&quot;3&quot; unique_id=&quot;10032&quot;&gt;&lt;property id=&quot;20148&quot; value=&quot;5&quot;/&gt;&lt;property id=&quot;20300&quot; value=&quot;Slide 29 - &amp;quot;Individual Factors – ATTITUDE &amp;amp; GENETICS&amp;quot;&quot;/&gt;&lt;property id=&quot;20307&quot; value=&quot;285&quot;/&gt;&lt;/object&gt;&lt;object type=&quot;3&quot; unique_id=&quot;10033&quot;&gt;&lt;property id=&quot;20148&quot; value=&quot;5&quot;/&gt;&lt;property id=&quot;20300&quot; value=&quot;Slide 30 - &amp;quot;Sociocultural Factors&amp;quot;&quot;/&gt;&lt;property id=&quot;20307&quot; value=&quot;282&quot;/&gt;&lt;/object&gt;&lt;object type=&quot;3&quot; unique_id=&quot;10034&quot;&gt;&lt;property id=&quot;20148&quot; value=&quot;5&quot;/&gt;&lt;property id=&quot;20300&quot; value=&quot;Slide 31 - &amp;quot;Sociocultural Factors&amp;quot;&quot;/&gt;&lt;property id=&quot;20307&quot; value=&quot;286&quot;/&gt;&lt;/object&gt;&lt;object type=&quot;3&quot; unique_id=&quot;10035&quot;&gt;&lt;property id=&quot;20148&quot; value=&quot;5&quot;/&gt;&lt;property id=&quot;20300&quot; value=&quot;Slide 32 - &amp;quot;Sociocultural Factors&amp;quot;&quot;/&gt;&lt;property id=&quot;20307&quot; value=&quot;287&quot;/&gt;&lt;/object&gt;&lt;object type=&quot;3&quot; unique_id=&quot;10036&quot;&gt;&lt;property id=&quot;20148&quot; value=&quot;5&quot;/&gt;&lt;property id=&quot;20300&quot; value=&quot;Slide 33 - &amp;quot;Sociocultural Factors&amp;quot;&quot;/&gt;&lt;property id=&quot;20307&quot; value=&quot;288&quot;/&gt;&lt;/object&gt;&lt;object type=&quot;3&quot; unique_id=&quot;10037&quot;&gt;&lt;property id=&quot;20148&quot; value=&quot;5&quot;/&gt;&lt;property id=&quot;20300&quot; value=&quot;Slide 34 - &amp;quot;Sociocultural Factors&amp;quot;&quot;/&gt;&lt;property id=&quot;20307&quot; value=&quot;289&quot;/&gt;&lt;/object&gt;&lt;object type=&quot;3&quot; unique_id=&quot;10038&quot;&gt;&lt;property id=&quot;20148&quot; value=&quot;5&quot;/&gt;&lt;property id=&quot;20300&quot; value=&quot;Slide 35 - &amp;quot;Socioeconomic Factors&amp;quot;&quot;/&gt;&lt;property id=&quot;20307&quot; value=&quot;290&quot;/&gt;&lt;/object&gt;&lt;object type=&quot;3&quot; unique_id=&quot;10039&quot;&gt;&lt;property id=&quot;20148&quot; value=&quot;5&quot;/&gt;&lt;property id=&quot;20300&quot; value=&quot;Slide 36 - &amp;quot;Socioeconomic Factors&amp;quot;&quot;/&gt;&lt;property id=&quot;20307&quot; value=&quot;291&quot;/&gt;&lt;/object&gt;&lt;object type=&quot;3&quot; unique_id=&quot;10040&quot;&gt;&lt;property id=&quot;20148&quot; value=&quot;5&quot;/&gt;&lt;property id=&quot;20300&quot; value=&quot;Slide 37 - &amp;quot;Socioeconomic Factors&amp;quot;&quot;/&gt;&lt;property id=&quot;20307&quot; value=&quot;292&quot;/&gt;&lt;/object&gt;&lt;object type=&quot;3&quot; unique_id=&quot;10041&quot;&gt;&lt;property id=&quot;20148&quot; value=&quot;5&quot;/&gt;&lt;property id=&quot;20300&quot; value=&quot;Slide 38 - &amp;quot;Socioeconomic Factors&amp;quot;&quot;/&gt;&lt;property id=&quot;20307&quot; value=&quot;293&quot;/&gt;&lt;/object&gt;&lt;object type=&quot;3&quot; unique_id=&quot;10042&quot;&gt;&lt;property id=&quot;20148&quot; value=&quot;5&quot;/&gt;&lt;property id=&quot;20300&quot; value=&quot;Slide 39 - &amp;quot;Socioeconomic Factors&amp;quot;&quot;/&gt;&lt;property id=&quot;20307&quot; value=&quot;294&quot;/&gt;&lt;/object&gt;&lt;object type=&quot;3&quot; unique_id=&quot;10043&quot;&gt;&lt;property id=&quot;20148&quot; value=&quot;5&quot;/&gt;&lt;property id=&quot;20300&quot; value=&quot;Slide 40 - &amp;quot;ENVIRONMENTAL Factors&amp;quot;&quot;/&gt;&lt;property id=&quot;20307&quot; value=&quot;295&quot;/&gt;&lt;/object&gt;&lt;object type=&quot;3&quot; unique_id=&quot;10044&quot;&gt;&lt;property id=&quot;20148&quot; value=&quot;5&quot;/&gt;&lt;property id=&quot;20300&quot; value=&quot;Slide 41 - &amp;quot;ENVIRONMENTAL Factors&amp;quot;&quot;/&gt;&lt;property id=&quot;20307&quot; value=&quot;296&quot;/&gt;&lt;/object&gt;&lt;object type=&quot;3&quot; unique_id=&quot;10045&quot;&gt;&lt;property id=&quot;20148&quot; value=&quot;5&quot;/&gt;&lt;property id=&quot;20300&quot; value=&quot;Slide 42 - &amp;quot;ENVIRONMENTAL Factors&amp;quot;&quot;/&gt;&lt;property id=&quot;20307&quot; value=&quot;297&quot;/&gt;&lt;/object&gt;&lt;object type=&quot;3&quot; unique_id=&quot;10046&quot;&gt;&lt;property id=&quot;20148&quot; value=&quot;5&quot;/&gt;&lt;property id=&quot;20300&quot; value=&quot;Slide 43 - &amp;quot;ENVIRONMENTAL Factors&amp;quot;&quot;/&gt;&lt;property id=&quot;20307&quot; value=&quot;298&quot;/&gt;&lt;/object&gt;&lt;object type=&quot;3&quot; unique_id=&quot;10047&quot;&gt;&lt;property id=&quot;20148&quot; value=&quot;5&quot;/&gt;&lt;property id=&quot;20300&quot; value=&quot;Slide 44 - &amp;quot;ENVIRONMENTAL Factors&amp;quot;&quot;/&gt;&lt;property id=&quot;20307&quot; value=&quot;299&quot;/&gt;&lt;/object&gt;&lt;object type=&quot;3&quot; unique_id=&quot;10048&quot;&gt;&lt;property id=&quot;20148&quot; value=&quot;5&quot;/&gt;&lt;property id=&quot;20300&quot; value=&quot;Slide 45 - &amp;quot;ENVIRONMENTAL Factors&amp;quot;&quot;/&gt;&lt;property id=&quot;20307&quot; value=&quot;300&quot;/&gt;&lt;/object&gt;&lt;object type=&quot;3&quot; unique_id=&quot;10049&quot;&gt;&lt;property id=&quot;20148&quot; value=&quot;5&quot;/&gt;&lt;property id=&quot;20300&quot; value=&quot;Slide 46 - &amp;quot;ENVIRONMENTAL Factors&amp;quot;&quot;/&gt;&lt;property id=&quot;20307&quot; value=&quot;301&quot;/&gt;&lt;/object&gt;&lt;object type=&quot;3&quot; unique_id=&quot;10050&quot;&gt;&lt;property id=&quot;20148&quot; value=&quot;5&quot;/&gt;&lt;property id=&quot;20300&quot; value=&quot;Slide 47 - &amp;quot;The degree of control individuals can exert over their health&amp;quot;&quot;/&gt;&lt;property id=&quot;20307&quot; value=&quot;302&quot;/&gt;&lt;/object&gt;&lt;object type=&quot;3&quot; unique_id=&quot;10051&quot;&gt;&lt;property id=&quot;20148&quot; value=&quot;5&quot;/&gt;&lt;property id=&quot;20300&quot; value=&quot;Slide 48 - &amp;quot;Modifiable and non modifiable determinants&amp;quot;&quot;/&gt;&lt;property id=&quot;20307&quot; value=&quot;303&quot;/&gt;&lt;/object&gt;&lt;object type=&quot;3&quot; unique_id=&quot;10052&quot;&gt;&lt;property id=&quot;20148&quot; value=&quot;5&quot;/&gt;&lt;property id=&quot;20300&quot; value=&quot;Slide 49 - &amp;quot;Modifiable and non modifiable determinants&amp;quot;&quot;/&gt;&lt;property id=&quot;20307&quot; value=&quot;304&quot;/&gt;&lt;/object&gt;&lt;object type=&quot;3&quot; unique_id=&quot;10053&quot;&gt;&lt;property id=&quot;20148&quot; value=&quot;5&quot;/&gt;&lt;property id=&quot;20300&quot; value=&quot;Slide 50 - &amp;quot;Changing influence of determinants through life stages&amp;quot;&quot;/&gt;&lt;property id=&quot;20307&quot; value=&quot;305&quot;/&gt;&lt;/object&gt;&lt;object type=&quot;3&quot; unique_id=&quot;10054&quot;&gt;&lt;property id=&quot;20148&quot; value=&quot;5&quot;/&gt;&lt;property id=&quot;20300&quot; value=&quot;Slide 51 - &amp;quot;Changing influence of determinants through life stages&amp;quot;&quot;/&gt;&lt;property id=&quot;20307&quot; value=&quot;306&quot;/&gt;&lt;/object&gt;&lt;object type=&quot;3&quot; unique_id=&quot;10055&quot;&gt;&lt;property id=&quot;20148&quot; value=&quot;5&quot;/&gt;&lt;property id=&quot;20300&quot; value=&quot;Slide 52 - &amp;quot;The interrelationship of determinants&amp;quot;&quot;/&gt;&lt;property id=&quot;20307&quot; value=&quot;307&quot;/&gt;&lt;/object&gt;&lt;object type=&quot;3&quot; unique_id=&quot;10056&quot;&gt;&lt;property id=&quot;20148&quot; value=&quot;5&quot;/&gt;&lt;property id=&quot;20300&quot; value=&quot;Slide 53 - &amp;quot;The interrelationship of determinants&amp;quot;&quot;/&gt;&lt;property id=&quot;20307&quot; value=&quot;308&quot;/&gt;&lt;/object&gt;&lt;object type=&quot;3&quot; unique_id=&quot;10057&quot;&gt;&lt;property id=&quot;20148&quot; value=&quot;5&quot;/&gt;&lt;property id=&quot;20300&quot; value=&quot;Slide 54 - &amp;quot;The interrelationship of determinants&amp;quot;&quot;/&gt;&lt;property id=&quot;20307&quot; value=&quot;309&quot;/&gt;&lt;/object&gt;&lt;object type=&quot;3&quot; unique_id=&quot;10058&quot;&gt;&lt;property id=&quot;20148&quot; value=&quot;5&quot;/&gt;&lt;property id=&quot;20300&quot; value=&quot;Slide 55 - &amp;quot;The interrelationship of determinants&amp;quot;&quot;/&gt;&lt;property id=&quot;20307&quot; value=&quot;310&quot;/&gt;&lt;/object&gt;&lt;object type=&quot;3&quot; unique_id=&quot;10059&quot;&gt;&lt;property id=&quot;20148&quot; value=&quot;5&quot;/&gt;&lt;property id=&quot;20300&quot; value=&quot;Slide 56&quot;/&gt;&lt;property id=&quot;20307&quot; value=&quot;311&quot;/&gt;&lt;/object&gt;&lt;object type=&quot;3&quot; unique_id=&quot;10060&quot;&gt;&lt;property id=&quot;20148&quot; value=&quot;5&quot;/&gt;&lt;property id=&quot;20300&quot; value=&quot;Slide 57 - &amp;quot;What is health promotion?&amp;quot;&quot;/&gt;&lt;property id=&quot;20307&quot; value=&quot;312&quot;/&gt;&lt;/object&gt;&lt;object type=&quot;3&quot; unique_id=&quot;10061&quot;&gt;&lt;property id=&quot;20148&quot; value=&quot;5&quot;/&gt;&lt;property id=&quot;20300&quot; value=&quot;Slide 58 - &amp;quot;What is health promotion?&amp;quot;&quot;/&gt;&lt;property id=&quot;20307&quot; value=&quot;313&quot;/&gt;&lt;/object&gt;&lt;object type=&quot;3&quot; unique_id=&quot;10062&quot;&gt;&lt;property id=&quot;20148&quot; value=&quot;5&quot;/&gt;&lt;property id=&quot;20300&quot; value=&quot;Slide 59 - &amp;quot;What is health promotion?&amp;quot;&quot;/&gt;&lt;property id=&quot;20307&quot; value=&quot;315&quot;/&gt;&lt;/object&gt;&lt;object type=&quot;3&quot; unique_id=&quot;10063&quot;&gt;&lt;property id=&quot;20148&quot; value=&quot;5&quot;/&gt;&lt;property id=&quot;20300&quot; value=&quot;Slide 60 - &amp;quot;Responsibility for health promotion&amp;quot;&quot;/&gt;&lt;property id=&quot;20307&quot; value=&quot;314&quot;/&gt;&lt;/object&gt;&lt;object type=&quot;3&quot; unique_id=&quot;10064&quot;&gt;&lt;property id=&quot;20148&quot; value=&quot;5&quot;/&gt;&lt;property id=&quot;20300&quot; value=&quot;Slide 61 - &amp;quot;Responsibility for health promotion&amp;quot;&quot;/&gt;&lt;property id=&quot;20307&quot; value=&quot;31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7562</TotalTime>
  <Words>7861</Words>
  <Application>Microsoft Office PowerPoint</Application>
  <PresentationFormat>On-screen Show (4:3)</PresentationFormat>
  <Paragraphs>628</Paragraphs>
  <Slides>67</Slides>
  <Notes>0</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67</vt:i4>
      </vt:variant>
    </vt:vector>
  </HeadingPairs>
  <TitlesOfParts>
    <vt:vector size="73" baseType="lpstr">
      <vt:lpstr>Arial</vt:lpstr>
      <vt:lpstr>ＭＳ Ｐゴシック</vt:lpstr>
      <vt:lpstr>Calibri</vt:lpstr>
      <vt:lpstr>Bauhaus 93</vt:lpstr>
      <vt:lpstr>Wingdings</vt:lpstr>
      <vt:lpstr>Office Theme</vt:lpstr>
      <vt:lpstr>Slide 1</vt:lpstr>
      <vt:lpstr>Focus Questions</vt:lpstr>
      <vt:lpstr>Slide 3</vt:lpstr>
      <vt:lpstr>Definitions of Health</vt:lpstr>
      <vt:lpstr>Definitions of Health</vt:lpstr>
      <vt:lpstr>Definitions of Health</vt:lpstr>
      <vt:lpstr>DIMENSIONS OF Health</vt:lpstr>
      <vt:lpstr>Relative and Dynamic nature of Health</vt:lpstr>
      <vt:lpstr>Relative and Dynamic nature of Health</vt:lpstr>
      <vt:lpstr>Relative and Dynamic nature of Health</vt:lpstr>
      <vt:lpstr>Perceptions OF Health</vt:lpstr>
      <vt:lpstr>Implications of different Perceptions OF Health</vt:lpstr>
      <vt:lpstr>Implications of different Perceptions OF Health</vt:lpstr>
      <vt:lpstr>Implications of different Perceptions OF Health</vt:lpstr>
      <vt:lpstr>Perceptions OF Health as social constructs</vt:lpstr>
      <vt:lpstr>Impact of media, peers and family</vt:lpstr>
      <vt:lpstr>Health behaviours of young people</vt:lpstr>
      <vt:lpstr>Health behaviours of young people</vt:lpstr>
      <vt:lpstr>Health behaviours of young people</vt:lpstr>
      <vt:lpstr>Health behaviours of young people</vt:lpstr>
      <vt:lpstr>Health behaviours of young people</vt:lpstr>
      <vt:lpstr>Health behaviours of young people</vt:lpstr>
      <vt:lpstr>Protective behaviours and risk behaviours</vt:lpstr>
      <vt:lpstr>Slide 24</vt:lpstr>
      <vt:lpstr>Slide 25</vt:lpstr>
      <vt:lpstr>The determinants of health</vt:lpstr>
      <vt:lpstr>Individual Factors – Knowledge &amp; skills</vt:lpstr>
      <vt:lpstr>Individual Factors – ATTITUDE &amp; GENETICS</vt:lpstr>
      <vt:lpstr>Individual Factors – ATTITUDE &amp; GENETICS</vt:lpstr>
      <vt:lpstr>Sociocultural Factors</vt:lpstr>
      <vt:lpstr>Sociocultural Factors</vt:lpstr>
      <vt:lpstr>Sociocultural Factors</vt:lpstr>
      <vt:lpstr>Sociocultural Factors</vt:lpstr>
      <vt:lpstr>Sociocultural Factors</vt:lpstr>
      <vt:lpstr>Socioeconomic Factors</vt:lpstr>
      <vt:lpstr>Socioeconomic Factors</vt:lpstr>
      <vt:lpstr>Socioeconomic Factors</vt:lpstr>
      <vt:lpstr>Socioeconomic Factors</vt:lpstr>
      <vt:lpstr>Socioeconomic Factors</vt:lpstr>
      <vt:lpstr>ENVIRONMENTAL Factors</vt:lpstr>
      <vt:lpstr>ENVIRONMENTAL Factors</vt:lpstr>
      <vt:lpstr>ENVIRONMENTAL Factors</vt:lpstr>
      <vt:lpstr>ENVIRONMENTAL Factors</vt:lpstr>
      <vt:lpstr>ENVIRONMENTAL Factors</vt:lpstr>
      <vt:lpstr>ENVIRONMENTAL Factors</vt:lpstr>
      <vt:lpstr>ENVIRONMENTAL Factors</vt:lpstr>
      <vt:lpstr>The degree of control individuals can exert over their health</vt:lpstr>
      <vt:lpstr>Modifiable and non modifiable determinants</vt:lpstr>
      <vt:lpstr>Modifiable and non modifiable determinants</vt:lpstr>
      <vt:lpstr>Changing influence of determinants through life stages</vt:lpstr>
      <vt:lpstr>Changing influence of determinants through life stages</vt:lpstr>
      <vt:lpstr>The interrelationship of determinants</vt:lpstr>
      <vt:lpstr>The interrelationship of determinants</vt:lpstr>
      <vt:lpstr>The interrelationship of determinants</vt:lpstr>
      <vt:lpstr>The interrelationship of determinants</vt:lpstr>
      <vt:lpstr>Slide 56</vt:lpstr>
      <vt:lpstr>What is health promotion?</vt:lpstr>
      <vt:lpstr>What is health promotion?</vt:lpstr>
      <vt:lpstr>What is health promotion?</vt:lpstr>
      <vt:lpstr>Responsibility for health promotion</vt:lpstr>
      <vt:lpstr>Responsibility for health promotion</vt:lpstr>
      <vt:lpstr>Responsibility for health promotion</vt:lpstr>
      <vt:lpstr>OTTAWA CHARTER AS AN EFFECTIVE HEALTH PROMOTION FRAMEWORK</vt:lpstr>
      <vt:lpstr>OTTAWA CHARTER AS AN EFFECTIVE HEALTH PROMOTION FRAMEWORK</vt:lpstr>
      <vt:lpstr>Principles of social justice</vt:lpstr>
      <vt:lpstr>SUPPORTIVE ENVIRONMENTS</vt:lpstr>
      <vt:lpstr>Slide 67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Vasiti Ratusau</dc:creator>
  <cp:lastModifiedBy>Vasiti Ratusau</cp:lastModifiedBy>
  <cp:revision>222</cp:revision>
  <dcterms:created xsi:type="dcterms:W3CDTF">2012-10-08T11:04:15Z</dcterms:created>
  <dcterms:modified xsi:type="dcterms:W3CDTF">2012-10-08T11:04:38Z</dcterms:modified>
</cp:coreProperties>
</file>