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786"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a typeface="ＭＳ Ｐゴシック" pitchFamily="-106" charset="-128"/>
            </a:endParaRPr>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a:solidFill>
                  <a:srgbClr val="FFFFFF"/>
                </a:solidFill>
              </a:defRPr>
            </a:lvl1pPr>
          </a:lstStyle>
          <a:p>
            <a:fld id="{D0D41E99-3D20-463F-B1B9-605B660421A3}" type="datetime1">
              <a:rPr lang="en-AU"/>
              <a:pPr/>
              <a:t>9/10/2012</a:t>
            </a:fld>
            <a:endParaRPr lang="en-AU"/>
          </a:p>
        </p:txBody>
      </p:sp>
      <p:sp>
        <p:nvSpPr>
          <p:cNvPr id="7" name="Footer Placeholder 17"/>
          <p:cNvSpPr>
            <a:spLocks noGrp="1"/>
          </p:cNvSpPr>
          <p:nvPr>
            <p:ph type="ftr" sz="quarter" idx="11"/>
          </p:nvPr>
        </p:nvSpPr>
        <p:spPr>
          <a:xfrm>
            <a:off x="2819400" y="6557963"/>
            <a:ext cx="2927350" cy="228600"/>
          </a:xfrm>
        </p:spPr>
        <p:txBody>
          <a:bodyPr/>
          <a:lstStyle>
            <a:lvl1pPr>
              <a:defRPr>
                <a:solidFill>
                  <a:srgbClr val="FFFFFF"/>
                </a:solidFill>
              </a:defRPr>
            </a:lvl1pPr>
          </a:lstStyle>
          <a:p>
            <a:endParaRPr lang="en-AU"/>
          </a:p>
        </p:txBody>
      </p:sp>
      <p:sp>
        <p:nvSpPr>
          <p:cNvPr id="8" name="Slide Number Placeholder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05A7724F-B52B-4122-8605-36FC174C5598}" type="slidenum">
              <a:rPr lang="en-AU"/>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fld id="{F988AB5B-B699-46E6-807C-3C79E85495A3}" type="datetime1">
              <a:rPr lang="en-AU"/>
              <a:pPr/>
              <a:t>9/10/2012</a:t>
            </a:fld>
            <a:endParaRPr lang="en-AU"/>
          </a:p>
        </p:txBody>
      </p:sp>
      <p:sp>
        <p:nvSpPr>
          <p:cNvPr id="5" name="Footer Placeholder 3"/>
          <p:cNvSpPr>
            <a:spLocks noGrp="1"/>
          </p:cNvSpPr>
          <p:nvPr>
            <p:ph type="ftr" sz="quarter" idx="11"/>
          </p:nvPr>
        </p:nvSpPr>
        <p:spPr/>
        <p:txBody>
          <a:bodyPr/>
          <a:lstStyle>
            <a:lvl1pPr>
              <a:defRPr/>
            </a:lvl1pPr>
          </a:lstStyle>
          <a:p>
            <a:endParaRPr lang="en-AU"/>
          </a:p>
        </p:txBody>
      </p:sp>
      <p:sp>
        <p:nvSpPr>
          <p:cNvPr id="6" name="Slide Number Placeholder 15"/>
          <p:cNvSpPr>
            <a:spLocks noGrp="1"/>
          </p:cNvSpPr>
          <p:nvPr>
            <p:ph type="sldNum" sz="quarter" idx="12"/>
          </p:nvPr>
        </p:nvSpPr>
        <p:spPr/>
        <p:txBody>
          <a:bodyPr/>
          <a:lstStyle>
            <a:lvl1pPr>
              <a:defRPr/>
            </a:lvl1pPr>
          </a:lstStyle>
          <a:p>
            <a:fld id="{C4AEE97C-AABE-4254-8800-5CEFB94EEE3E}"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lstStyle>
          <a:p>
            <a:fld id="{DA1BD885-BA12-452F-BE90-282A2EE56268}" type="datetime1">
              <a:rPr lang="en-AU"/>
              <a:pPr/>
              <a:t>9/10/2012</a:t>
            </a:fld>
            <a:endParaRPr lang="en-AU"/>
          </a:p>
        </p:txBody>
      </p:sp>
      <p:sp>
        <p:nvSpPr>
          <p:cNvPr id="5" name="Footer Placeholder 4"/>
          <p:cNvSpPr>
            <a:spLocks noGrp="1"/>
          </p:cNvSpPr>
          <p:nvPr>
            <p:ph type="ftr" sz="quarter" idx="11"/>
          </p:nvPr>
        </p:nvSpPr>
        <p:spPr>
          <a:xfrm>
            <a:off x="457200" y="6556375"/>
            <a:ext cx="3657600" cy="228600"/>
          </a:xfrm>
        </p:spPr>
        <p:txBody>
          <a:bodyPr/>
          <a:lstStyle>
            <a:lvl1pPr>
              <a:defRPr/>
            </a:lvl1pPr>
          </a:lstStyle>
          <a:p>
            <a:endParaRPr lang="en-AU"/>
          </a:p>
        </p:txBody>
      </p:sp>
      <p:sp>
        <p:nvSpPr>
          <p:cNvPr id="6" name="Slide Number Placeholder 5"/>
          <p:cNvSpPr>
            <a:spLocks noGrp="1"/>
          </p:cNvSpPr>
          <p:nvPr>
            <p:ph type="sldNum" sz="quarter" idx="12"/>
          </p:nvPr>
        </p:nvSpPr>
        <p:spPr>
          <a:xfrm>
            <a:off x="6254750" y="6553200"/>
            <a:ext cx="587375" cy="228600"/>
          </a:xfrm>
        </p:spPr>
        <p:txBody>
          <a:bodyPr/>
          <a:lstStyle>
            <a:lvl1pPr>
              <a:defRPr/>
            </a:lvl1pPr>
          </a:lstStyle>
          <a:p>
            <a:fld id="{55CAFAFB-954B-4F01-99D0-D972F38508C9}"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fld id="{D83DFEB5-E334-4520-9985-0565046F6080}" type="datetime1">
              <a:rPr lang="en-AU"/>
              <a:pPr/>
              <a:t>9/10/2012</a:t>
            </a:fld>
            <a:endParaRPr lang="en-AU"/>
          </a:p>
        </p:txBody>
      </p:sp>
      <p:sp>
        <p:nvSpPr>
          <p:cNvPr id="5" name="Footer Placeholder 3"/>
          <p:cNvSpPr>
            <a:spLocks noGrp="1"/>
          </p:cNvSpPr>
          <p:nvPr>
            <p:ph type="ftr" sz="quarter" idx="11"/>
          </p:nvPr>
        </p:nvSpPr>
        <p:spPr/>
        <p:txBody>
          <a:bodyPr/>
          <a:lstStyle>
            <a:lvl1pPr>
              <a:defRPr/>
            </a:lvl1pPr>
          </a:lstStyle>
          <a:p>
            <a:endParaRPr lang="en-AU"/>
          </a:p>
        </p:txBody>
      </p:sp>
      <p:sp>
        <p:nvSpPr>
          <p:cNvPr id="6" name="Slide Number Placeholder 15"/>
          <p:cNvSpPr>
            <a:spLocks noGrp="1"/>
          </p:cNvSpPr>
          <p:nvPr>
            <p:ph type="sldNum" sz="quarter" idx="12"/>
          </p:nvPr>
        </p:nvSpPr>
        <p:spPr/>
        <p:txBody>
          <a:bodyPr/>
          <a:lstStyle>
            <a:lvl1pPr>
              <a:defRPr/>
            </a:lvl1pPr>
          </a:lstStyle>
          <a:p>
            <a:fld id="{46CB2AC1-84FF-437A-BF1A-657ACBBA3DA6}"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lvl1pPr>
          </a:lstStyle>
          <a:p>
            <a:fld id="{D1841F5A-1CAF-4D3D-BE15-741B31EC934E}" type="datetime1">
              <a:rPr lang="en-AU"/>
              <a:pPr/>
              <a:t>9/10/2012</a:t>
            </a:fld>
            <a:endParaRPr lang="en-AU"/>
          </a:p>
        </p:txBody>
      </p:sp>
      <p:sp>
        <p:nvSpPr>
          <p:cNvPr id="5" name="Footer Placeholder 4"/>
          <p:cNvSpPr>
            <a:spLocks noGrp="1"/>
          </p:cNvSpPr>
          <p:nvPr>
            <p:ph type="ftr" sz="quarter" idx="11"/>
          </p:nvPr>
        </p:nvSpPr>
        <p:spPr>
          <a:xfrm>
            <a:off x="1735138" y="6556375"/>
            <a:ext cx="2895600" cy="228600"/>
          </a:xfrm>
        </p:spPr>
        <p:txBody>
          <a:bodyPr/>
          <a:lstStyle>
            <a:lvl1pPr>
              <a:defRPr/>
            </a:lvl1pPr>
          </a:lstStyle>
          <a:p>
            <a:endParaRPr lang="en-AU"/>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fld id="{C37C60E2-A8A4-4381-AABC-8F4B06CAD48A}" type="slidenum">
              <a:rPr lang="en-AU"/>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fld id="{BF0405A7-A161-4834-8147-BA42CA884447}" type="datetime1">
              <a:rPr lang="en-AU"/>
              <a:pPr/>
              <a:t>9/10/2012</a:t>
            </a:fld>
            <a:endParaRPr lang="en-AU"/>
          </a:p>
        </p:txBody>
      </p:sp>
      <p:sp>
        <p:nvSpPr>
          <p:cNvPr id="6" name="Footer Placeholder 3"/>
          <p:cNvSpPr>
            <a:spLocks noGrp="1"/>
          </p:cNvSpPr>
          <p:nvPr>
            <p:ph type="ftr" sz="quarter" idx="11"/>
          </p:nvPr>
        </p:nvSpPr>
        <p:spPr/>
        <p:txBody>
          <a:bodyPr/>
          <a:lstStyle>
            <a:lvl1pPr>
              <a:defRPr/>
            </a:lvl1pPr>
          </a:lstStyle>
          <a:p>
            <a:endParaRPr lang="en-AU"/>
          </a:p>
        </p:txBody>
      </p:sp>
      <p:sp>
        <p:nvSpPr>
          <p:cNvPr id="7" name="Slide Number Placeholder 15"/>
          <p:cNvSpPr>
            <a:spLocks noGrp="1"/>
          </p:cNvSpPr>
          <p:nvPr>
            <p:ph type="sldNum" sz="quarter" idx="12"/>
          </p:nvPr>
        </p:nvSpPr>
        <p:spPr/>
        <p:txBody>
          <a:bodyPr/>
          <a:lstStyle>
            <a:lvl1pPr>
              <a:defRPr/>
            </a:lvl1pPr>
          </a:lstStyle>
          <a:p>
            <a:fld id="{8CA5DD79-420A-42A2-91DA-F39E12D96368}"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fld id="{E4F2CFFE-AF26-4AAE-A67E-6ACCC5867701}" type="datetime1">
              <a:rPr lang="en-AU"/>
              <a:pPr/>
              <a:t>9/10/2012</a:t>
            </a:fld>
            <a:endParaRPr lang="en-AU"/>
          </a:p>
        </p:txBody>
      </p:sp>
      <p:sp>
        <p:nvSpPr>
          <p:cNvPr id="8" name="Footer Placeholder 3"/>
          <p:cNvSpPr>
            <a:spLocks noGrp="1"/>
          </p:cNvSpPr>
          <p:nvPr>
            <p:ph type="ftr" sz="quarter" idx="11"/>
          </p:nvPr>
        </p:nvSpPr>
        <p:spPr/>
        <p:txBody>
          <a:bodyPr/>
          <a:lstStyle>
            <a:lvl1pPr>
              <a:defRPr/>
            </a:lvl1pPr>
          </a:lstStyle>
          <a:p>
            <a:endParaRPr lang="en-AU"/>
          </a:p>
        </p:txBody>
      </p:sp>
      <p:sp>
        <p:nvSpPr>
          <p:cNvPr id="9" name="Slide Number Placeholder 15"/>
          <p:cNvSpPr>
            <a:spLocks noGrp="1"/>
          </p:cNvSpPr>
          <p:nvPr>
            <p:ph type="sldNum" sz="quarter" idx="12"/>
          </p:nvPr>
        </p:nvSpPr>
        <p:spPr/>
        <p:txBody>
          <a:bodyPr/>
          <a:lstStyle>
            <a:lvl1pPr>
              <a:defRPr/>
            </a:lvl1pPr>
          </a:lstStyle>
          <a:p>
            <a:fld id="{A66F554B-71F6-448D-B1A3-A52710B85EF6}"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fld id="{CAB87E25-E5E2-495B-9E1A-816263FDBFCD}" type="datetime1">
              <a:rPr lang="en-AU"/>
              <a:pPr/>
              <a:t>9/10/2012</a:t>
            </a:fld>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15"/>
          <p:cNvSpPr>
            <a:spLocks noGrp="1"/>
          </p:cNvSpPr>
          <p:nvPr>
            <p:ph type="sldNum" sz="quarter" idx="12"/>
          </p:nvPr>
        </p:nvSpPr>
        <p:spPr/>
        <p:txBody>
          <a:bodyPr/>
          <a:lstStyle>
            <a:lvl1pPr>
              <a:defRPr/>
            </a:lvl1pPr>
          </a:lstStyle>
          <a:p>
            <a:fld id="{F9531028-589F-4718-A18B-963337BF4CCC}"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fld id="{30727394-92D3-40DE-89CF-0D8C8F08CB29}" type="datetime1">
              <a:rPr lang="en-AU"/>
              <a:pPr/>
              <a:t>9/10/2012</a:t>
            </a:fld>
            <a:endParaRPr lang="en-AU"/>
          </a:p>
        </p:txBody>
      </p:sp>
      <p:sp>
        <p:nvSpPr>
          <p:cNvPr id="3" name="Footer Placeholder 3"/>
          <p:cNvSpPr>
            <a:spLocks noGrp="1"/>
          </p:cNvSpPr>
          <p:nvPr>
            <p:ph type="ftr" sz="quarter" idx="11"/>
          </p:nvPr>
        </p:nvSpPr>
        <p:spPr/>
        <p:txBody>
          <a:bodyPr/>
          <a:lstStyle>
            <a:lvl1pPr>
              <a:defRPr/>
            </a:lvl1pPr>
          </a:lstStyle>
          <a:p>
            <a:endParaRPr lang="en-AU"/>
          </a:p>
        </p:txBody>
      </p:sp>
      <p:sp>
        <p:nvSpPr>
          <p:cNvPr id="4" name="Slide Number Placeholder 15"/>
          <p:cNvSpPr>
            <a:spLocks noGrp="1"/>
          </p:cNvSpPr>
          <p:nvPr>
            <p:ph type="sldNum" sz="quarter" idx="12"/>
          </p:nvPr>
        </p:nvSpPr>
        <p:spPr/>
        <p:txBody>
          <a:bodyPr/>
          <a:lstStyle>
            <a:lvl1pPr>
              <a:defRPr/>
            </a:lvl1pPr>
          </a:lstStyle>
          <a:p>
            <a:fld id="{86B0B3A7-F032-48B0-99F9-E16060A7F9F0}"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a:lstStyle>
            <a:lvl1pPr algn="l">
              <a:buNone/>
              <a:defRPr lang="en-US" sz="2400" baseline="0" smtClean="0"/>
            </a:lvl1pPr>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fld id="{9C458AD1-F375-4E25-B30C-27B38BCBE924}" type="datetime1">
              <a:rPr lang="en-AU"/>
              <a:pPr/>
              <a:t>9/10/2012</a:t>
            </a:fld>
            <a:endParaRPr lang="en-AU"/>
          </a:p>
        </p:txBody>
      </p:sp>
      <p:sp>
        <p:nvSpPr>
          <p:cNvPr id="6" name="Footer Placeholder 3"/>
          <p:cNvSpPr>
            <a:spLocks noGrp="1"/>
          </p:cNvSpPr>
          <p:nvPr>
            <p:ph type="ftr" sz="quarter" idx="11"/>
          </p:nvPr>
        </p:nvSpPr>
        <p:spPr/>
        <p:txBody>
          <a:bodyPr/>
          <a:lstStyle>
            <a:lvl1pPr>
              <a:defRPr/>
            </a:lvl1pPr>
          </a:lstStyle>
          <a:p>
            <a:endParaRPr lang="en-AU"/>
          </a:p>
        </p:txBody>
      </p:sp>
      <p:sp>
        <p:nvSpPr>
          <p:cNvPr id="7" name="Slide Number Placeholder 15"/>
          <p:cNvSpPr>
            <a:spLocks noGrp="1"/>
          </p:cNvSpPr>
          <p:nvPr>
            <p:ph type="sldNum" sz="quarter" idx="12"/>
          </p:nvPr>
        </p:nvSpPr>
        <p:spPr/>
        <p:txBody>
          <a:bodyPr/>
          <a:lstStyle>
            <a:lvl1pPr>
              <a:defRPr/>
            </a:lvl1pPr>
          </a:lstStyle>
          <a:p>
            <a:fld id="{8AC37ABA-AB94-45A1-AAA9-1CE359D5D099}"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rot="21240000">
            <a:off x="598488" y="1004888"/>
            <a:ext cx="4319587" cy="4311650"/>
          </a:xfrm>
          <a:prstGeom prst="rect">
            <a:avLst/>
          </a:prstGeom>
          <a:solidFill>
            <a:srgbClr val="FAFAFA"/>
          </a:solidFill>
          <a:ln w="1270" cap="rnd">
            <a:solidFill>
              <a:srgbClr val="EAEAEA"/>
            </a:solidFill>
            <a:miter lim="800000"/>
            <a:headEnd/>
            <a:tailEnd/>
          </a:ln>
          <a:effectLst>
            <a:outerShdw dist="12700" dir="5400000" algn="t" rotWithShape="0">
              <a:srgbClr val="808080">
                <a:alpha val="39999"/>
              </a:srgbClr>
            </a:outerShdw>
          </a:effectLst>
        </p:spPr>
        <p:txBody>
          <a:bodyPr anchor="ctr"/>
          <a:lstStyle/>
          <a:p>
            <a:pPr algn="ctr"/>
            <a:endParaRPr lang="en-US">
              <a:solidFill>
                <a:srgbClr val="FFFFFF"/>
              </a:solidFill>
              <a:latin typeface="Trebuchet MS" pitchFamily="-106" charset="0"/>
            </a:endParaRPr>
          </a:p>
        </p:txBody>
      </p:sp>
      <p:sp>
        <p:nvSpPr>
          <p:cNvPr id="6" name="Rectangle 5"/>
          <p:cNvSpPr>
            <a:spLocks noChangeArrowheads="1"/>
          </p:cNvSpPr>
          <p:nvPr/>
        </p:nvSpPr>
        <p:spPr bwMode="auto">
          <a:xfrm rot="21420000">
            <a:off x="596900" y="998538"/>
            <a:ext cx="4319588" cy="4313237"/>
          </a:xfrm>
          <a:prstGeom prst="rect">
            <a:avLst/>
          </a:prstGeom>
          <a:solidFill>
            <a:srgbClr val="FAFAFA"/>
          </a:solidFill>
          <a:ln w="1270" cap="rnd">
            <a:solidFill>
              <a:srgbClr val="EAEAEA"/>
            </a:solidFill>
            <a:miter lim="800000"/>
            <a:headEnd/>
            <a:tailEnd/>
          </a:ln>
          <a:effectLst>
            <a:outerShdw dist="12700" dir="5400000" algn="tl" rotWithShape="0">
              <a:srgbClr val="808080">
                <a:alpha val="39999"/>
              </a:srgbClr>
            </a:outerShdw>
          </a:effectLst>
        </p:spPr>
        <p:txBody>
          <a:bodyPr anchor="ctr"/>
          <a:lstStyle/>
          <a:p>
            <a:pPr algn="ctr"/>
            <a:endParaRPr lang="en-US">
              <a:solidFill>
                <a:srgbClr val="FFFFFF"/>
              </a:solidFill>
              <a:latin typeface="Trebuchet MS" pitchFamily="-106" charset="0"/>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fld id="{19A3F0B8-3FF9-404D-B636-C8D46924FA6D}" type="datetime1">
              <a:rPr lang="en-AU"/>
              <a:pPr/>
              <a:t>9/10/2012</a:t>
            </a:fld>
            <a:endParaRPr lang="en-AU"/>
          </a:p>
        </p:txBody>
      </p:sp>
      <p:sp>
        <p:nvSpPr>
          <p:cNvPr id="8" name="Footer Placeholder 5"/>
          <p:cNvSpPr>
            <a:spLocks noGrp="1"/>
          </p:cNvSpPr>
          <p:nvPr>
            <p:ph type="ftr" sz="quarter" idx="11"/>
          </p:nvPr>
        </p:nvSpPr>
        <p:spPr/>
        <p:txBody>
          <a:bodyPr/>
          <a:lstStyle>
            <a:lvl1pPr>
              <a:defRPr/>
            </a:lvl1pPr>
          </a:lstStyle>
          <a:p>
            <a:endParaRPr lang="en-AU"/>
          </a:p>
        </p:txBody>
      </p:sp>
      <p:sp>
        <p:nvSpPr>
          <p:cNvPr id="9" name="Slide Number Placeholder 6"/>
          <p:cNvSpPr>
            <a:spLocks noGrp="1"/>
          </p:cNvSpPr>
          <p:nvPr>
            <p:ph type="sldNum" sz="quarter" idx="12"/>
          </p:nvPr>
        </p:nvSpPr>
        <p:spPr/>
        <p:txBody>
          <a:bodyPr/>
          <a:lstStyle>
            <a:lvl1pPr>
              <a:defRPr/>
            </a:lvl1pPr>
          </a:lstStyle>
          <a:p>
            <a:fld id="{ABCE9350-DF8C-431A-A656-70776FE89DE9}" type="slidenum">
              <a:rPr lang="en-AU"/>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a typeface="ＭＳ Ｐゴシック" pitchFamily="-106" charset="-128"/>
            </a:endParaRPr>
          </a:p>
        </p:txBody>
      </p:sp>
      <p:sp>
        <p:nvSpPr>
          <p:cNvPr id="3" name="Title Placeholder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en-US" smtClean="0"/>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a:solidFill>
                  <a:schemeClr val="tx2"/>
                </a:solidFill>
                <a:latin typeface="Trebuchet MS" pitchFamily="-106" charset="0"/>
              </a:defRPr>
            </a:lvl1pPr>
          </a:lstStyle>
          <a:p>
            <a:fld id="{F0DAC325-960F-43F8-8442-6A76318A72D6}" type="datetime1">
              <a:rPr lang="en-AU"/>
              <a:pPr/>
              <a:t>9/10/2012</a:t>
            </a:fld>
            <a:endParaRPr lang="en-AU"/>
          </a:p>
        </p:txBody>
      </p:sp>
      <p:sp>
        <p:nvSpPr>
          <p:cNvPr id="4" name="Footer Placeholder 3"/>
          <p:cNvSpPr>
            <a:spLocks noGrp="1"/>
          </p:cNvSpPr>
          <p:nvPr>
            <p:ph type="ftr" sz="quarter" idx="3"/>
          </p:nvPr>
        </p:nvSpPr>
        <p:spPr>
          <a:xfrm>
            <a:off x="457200" y="6557963"/>
            <a:ext cx="3657600" cy="228600"/>
          </a:xfrm>
          <a:prstGeom prst="rect">
            <a:avLst/>
          </a:prstGeom>
        </p:spPr>
        <p:txBody>
          <a:bodyPr vert="horz" wrap="square" lIns="91440" tIns="0" rIns="91440" bIns="0" numCol="1" anchor="b" anchorCtr="0" compatLnSpc="1">
            <a:prstTxWarp prst="textNoShape">
              <a:avLst/>
            </a:prstTxWarp>
          </a:bodyPr>
          <a:lstStyle>
            <a:lvl1pPr algn="r">
              <a:defRPr sz="1000">
                <a:solidFill>
                  <a:schemeClr val="tx2"/>
                </a:solidFill>
                <a:latin typeface="Trebuchet MS" pitchFamily="-106" charset="0"/>
              </a:defRPr>
            </a:lvl1pPr>
          </a:lstStyle>
          <a:p>
            <a:endParaRPr lang="en-AU"/>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latin typeface="Trebuchet MS" pitchFamily="-106" charset="0"/>
              </a:defRPr>
            </a:lvl1pPr>
          </a:lstStyle>
          <a:p>
            <a:fld id="{2E7A6C88-336E-4A67-B778-7D537A0A86DB}"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1" r:id="rId8"/>
    <p:sldLayoutId id="2147483685" r:id="rId9"/>
    <p:sldLayoutId id="2147483682" r:id="rId10"/>
    <p:sldLayoutId id="2147483686"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ＭＳ Ｐゴシック" pitchFamily="-106" charset="-128"/>
          <a:cs typeface="+mj-cs"/>
        </a:defRPr>
      </a:lvl1pPr>
      <a:lvl2pPr algn="l" rtl="0" fontAlgn="base">
        <a:spcBef>
          <a:spcPct val="0"/>
        </a:spcBef>
        <a:spcAft>
          <a:spcPct val="0"/>
        </a:spcAft>
        <a:defRPr sz="3800" b="1">
          <a:solidFill>
            <a:schemeClr val="tx1"/>
          </a:solidFill>
          <a:latin typeface="Trebuchet MS" pitchFamily="-106" charset="0"/>
          <a:ea typeface="ＭＳ Ｐゴシック" pitchFamily="-106" charset="-128"/>
        </a:defRPr>
      </a:lvl2pPr>
      <a:lvl3pPr algn="l" rtl="0" fontAlgn="base">
        <a:spcBef>
          <a:spcPct val="0"/>
        </a:spcBef>
        <a:spcAft>
          <a:spcPct val="0"/>
        </a:spcAft>
        <a:defRPr sz="3800" b="1">
          <a:solidFill>
            <a:schemeClr val="tx1"/>
          </a:solidFill>
          <a:latin typeface="Trebuchet MS" pitchFamily="-106" charset="0"/>
          <a:ea typeface="ＭＳ Ｐゴシック" pitchFamily="-106" charset="-128"/>
        </a:defRPr>
      </a:lvl3pPr>
      <a:lvl4pPr algn="l" rtl="0" fontAlgn="base">
        <a:spcBef>
          <a:spcPct val="0"/>
        </a:spcBef>
        <a:spcAft>
          <a:spcPct val="0"/>
        </a:spcAft>
        <a:defRPr sz="3800" b="1">
          <a:solidFill>
            <a:schemeClr val="tx1"/>
          </a:solidFill>
          <a:latin typeface="Trebuchet MS" pitchFamily="-106" charset="0"/>
          <a:ea typeface="ＭＳ Ｐゴシック" pitchFamily="-106" charset="-128"/>
        </a:defRPr>
      </a:lvl4pPr>
      <a:lvl5pPr algn="l" rtl="0" fontAlgn="base">
        <a:spcBef>
          <a:spcPct val="0"/>
        </a:spcBef>
        <a:spcAft>
          <a:spcPct val="0"/>
        </a:spcAft>
        <a:defRPr sz="3800" b="1">
          <a:solidFill>
            <a:schemeClr val="tx1"/>
          </a:solidFill>
          <a:latin typeface="Trebuchet MS" pitchFamily="-106" charset="0"/>
          <a:ea typeface="ＭＳ Ｐゴシック" pitchFamily="-106" charset="-128"/>
        </a:defRPr>
      </a:lvl5pPr>
      <a:lvl6pPr marL="457200" algn="l" rtl="0" fontAlgn="base">
        <a:spcBef>
          <a:spcPct val="0"/>
        </a:spcBef>
        <a:spcAft>
          <a:spcPct val="0"/>
        </a:spcAft>
        <a:defRPr sz="3800" b="1">
          <a:solidFill>
            <a:schemeClr val="tx1"/>
          </a:solidFill>
          <a:latin typeface="Trebuchet MS" pitchFamily="-106" charset="0"/>
          <a:ea typeface="ＭＳ Ｐゴシック" pitchFamily="-106" charset="-128"/>
        </a:defRPr>
      </a:lvl6pPr>
      <a:lvl7pPr marL="914400" algn="l" rtl="0" fontAlgn="base">
        <a:spcBef>
          <a:spcPct val="0"/>
        </a:spcBef>
        <a:spcAft>
          <a:spcPct val="0"/>
        </a:spcAft>
        <a:defRPr sz="3800" b="1">
          <a:solidFill>
            <a:schemeClr val="tx1"/>
          </a:solidFill>
          <a:latin typeface="Trebuchet MS" pitchFamily="-106" charset="0"/>
          <a:ea typeface="ＭＳ Ｐゴシック" pitchFamily="-106" charset="-128"/>
        </a:defRPr>
      </a:lvl7pPr>
      <a:lvl8pPr marL="1371600" algn="l" rtl="0" fontAlgn="base">
        <a:spcBef>
          <a:spcPct val="0"/>
        </a:spcBef>
        <a:spcAft>
          <a:spcPct val="0"/>
        </a:spcAft>
        <a:defRPr sz="3800" b="1">
          <a:solidFill>
            <a:schemeClr val="tx1"/>
          </a:solidFill>
          <a:latin typeface="Trebuchet MS" pitchFamily="-106" charset="0"/>
          <a:ea typeface="ＭＳ Ｐゴシック" pitchFamily="-106" charset="-128"/>
        </a:defRPr>
      </a:lvl8pPr>
      <a:lvl9pPr marL="1828800" algn="l" rtl="0" fontAlgn="base">
        <a:spcBef>
          <a:spcPct val="0"/>
        </a:spcBef>
        <a:spcAft>
          <a:spcPct val="0"/>
        </a:spcAft>
        <a:defRPr sz="3800" b="1">
          <a:solidFill>
            <a:schemeClr val="tx1"/>
          </a:solidFill>
          <a:latin typeface="Trebuchet MS" pitchFamily="-106" charset="0"/>
          <a:ea typeface="ＭＳ Ｐゴシック" pitchFamily="-106" charset="-128"/>
        </a:defRPr>
      </a:lvl9pPr>
    </p:titleStyle>
    <p:bodyStyle>
      <a:lvl1pPr marL="273050" indent="-273050" algn="l" rtl="0" fontAlgn="base">
        <a:spcBef>
          <a:spcPts val="600"/>
        </a:spcBef>
        <a:spcAft>
          <a:spcPct val="0"/>
        </a:spcAft>
        <a:buClr>
          <a:schemeClr val="tx2"/>
        </a:buClr>
        <a:buSzPct val="73000"/>
        <a:buFont typeface="Wingdings 2" pitchFamily="-106" charset="2"/>
        <a:buChar char=""/>
        <a:defRPr sz="2600" kern="1200">
          <a:solidFill>
            <a:schemeClr val="tx1"/>
          </a:solidFill>
          <a:latin typeface="+mn-lt"/>
          <a:ea typeface="ＭＳ Ｐゴシック" pitchFamily="-106" charset="-128"/>
          <a:cs typeface="+mn-cs"/>
        </a:defRPr>
      </a:lvl1pPr>
      <a:lvl2pPr marL="520700" indent="-228600" algn="l" rtl="0" fontAlgn="base">
        <a:spcBef>
          <a:spcPts val="500"/>
        </a:spcBef>
        <a:spcAft>
          <a:spcPct val="0"/>
        </a:spcAft>
        <a:buClr>
          <a:srgbClr val="F9B639"/>
        </a:buClr>
        <a:buSzPct val="80000"/>
        <a:buFont typeface="Wingdings 2" pitchFamily="-106" charset="2"/>
        <a:buChar char=""/>
        <a:defRPr sz="2300" kern="1200">
          <a:solidFill>
            <a:srgbClr val="6C6C6C"/>
          </a:solidFill>
          <a:latin typeface="+mn-lt"/>
          <a:ea typeface="ＭＳ Ｐゴシック" pitchFamily="-106" charset="-128"/>
          <a:cs typeface="+mn-cs"/>
        </a:defRPr>
      </a:lvl2pPr>
      <a:lvl3pPr marL="758825" indent="-228600" algn="l" rtl="0" fontAlgn="base">
        <a:spcBef>
          <a:spcPts val="400"/>
        </a:spcBef>
        <a:spcAft>
          <a:spcPct val="0"/>
        </a:spcAft>
        <a:buClr>
          <a:srgbClr val="F9B639"/>
        </a:buClr>
        <a:buSzPct val="60000"/>
        <a:buFont typeface="Wingdings" pitchFamily="-106" charset="2"/>
        <a:buChar char=""/>
        <a:defRPr sz="2000" kern="1200">
          <a:solidFill>
            <a:schemeClr val="tx1"/>
          </a:solidFill>
          <a:latin typeface="+mn-lt"/>
          <a:ea typeface="ＭＳ Ｐゴシック" pitchFamily="-106" charset="-128"/>
          <a:cs typeface="+mn-cs"/>
        </a:defRPr>
      </a:lvl3pPr>
      <a:lvl4pPr marL="1004888" indent="-228600" algn="l" rtl="0" fontAlgn="base">
        <a:spcBef>
          <a:spcPct val="20000"/>
        </a:spcBef>
        <a:spcAft>
          <a:spcPct val="0"/>
        </a:spcAft>
        <a:buClr>
          <a:srgbClr val="F9B639"/>
        </a:buClr>
        <a:buSzPct val="80000"/>
        <a:buFont typeface="Wingdings 2" pitchFamily="-106" charset="2"/>
        <a:buChar char=""/>
        <a:defRPr sz="2000" kern="1200">
          <a:solidFill>
            <a:srgbClr val="6C6C6C"/>
          </a:solidFill>
          <a:latin typeface="+mn-lt"/>
          <a:ea typeface="ＭＳ Ｐゴシック" pitchFamily="-106" charset="-128"/>
          <a:cs typeface="+mn-cs"/>
        </a:defRPr>
      </a:lvl4pPr>
      <a:lvl5pPr marL="1279525" indent="-228600" algn="l" rtl="0" fontAlgn="base">
        <a:spcBef>
          <a:spcPts val="400"/>
        </a:spcBef>
        <a:spcAft>
          <a:spcPct val="0"/>
        </a:spcAft>
        <a:buClr>
          <a:srgbClr val="F9B639"/>
        </a:buClr>
        <a:buSzPct val="70000"/>
        <a:buFont typeface="Wingdings" pitchFamily="-106" charset="2"/>
        <a:buChar char=""/>
        <a:defRPr kern="1200">
          <a:solidFill>
            <a:schemeClr val="tx1"/>
          </a:solidFill>
          <a:latin typeface="+mn-lt"/>
          <a:ea typeface="ＭＳ Ｐゴシック" pitchFamily="-106" charset="-128"/>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5v9p5jBN_Hg" TargetMode="External"/><Relationship Id="rId2" Type="http://schemas.openxmlformats.org/officeDocument/2006/relationships/hyperlink" Target="http://www.youtube.com/watch?v=sPWqimEgXO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AU" dirty="0" smtClean="0">
                <a:ea typeface="+mj-ea"/>
              </a:rPr>
              <a:t>How do Biomechanical Principles Influence Movement?</a:t>
            </a:r>
            <a:endParaRPr lang="en-AU" dirty="0">
              <a:ea typeface="+mj-ea"/>
            </a:endParaRPr>
          </a:p>
        </p:txBody>
      </p:sp>
      <p:sp>
        <p:nvSpPr>
          <p:cNvPr id="3" name="Subtitle 2"/>
          <p:cNvSpPr>
            <a:spLocks noGrp="1"/>
          </p:cNvSpPr>
          <p:nvPr>
            <p:ph type="subTitle" idx="1"/>
          </p:nvPr>
        </p:nvSpPr>
        <p:spPr>
          <a:xfrm>
            <a:off x="3354388" y="3540125"/>
            <a:ext cx="5114925" cy="1101725"/>
          </a:xfrm>
        </p:spPr>
        <p:txBody>
          <a:bodyPr>
            <a:normAutofit/>
          </a:bodyPr>
          <a:lstStyle/>
          <a:p>
            <a:pPr>
              <a:lnSpc>
                <a:spcPct val="80000"/>
              </a:lnSpc>
              <a:buFont typeface="Arial" charset="0"/>
              <a:buChar char="•"/>
            </a:pPr>
            <a:r>
              <a:rPr lang="en-AU" sz="1500" smtClean="0"/>
              <a:t>Motion</a:t>
            </a:r>
          </a:p>
          <a:p>
            <a:pPr>
              <a:lnSpc>
                <a:spcPct val="80000"/>
              </a:lnSpc>
              <a:buFont typeface="Arial" charset="0"/>
              <a:buChar char="•"/>
            </a:pPr>
            <a:r>
              <a:rPr lang="en-AU" sz="1500" smtClean="0"/>
              <a:t>Balance and Stability</a:t>
            </a:r>
          </a:p>
          <a:p>
            <a:pPr>
              <a:lnSpc>
                <a:spcPct val="80000"/>
              </a:lnSpc>
              <a:buFont typeface="Arial" charset="0"/>
              <a:buChar char="•"/>
            </a:pPr>
            <a:r>
              <a:rPr lang="en-AU" sz="1500" smtClean="0"/>
              <a:t>Fluid Mechanics</a:t>
            </a:r>
          </a:p>
          <a:p>
            <a:pPr>
              <a:lnSpc>
                <a:spcPct val="80000"/>
              </a:lnSpc>
              <a:buFont typeface="Arial" charset="0"/>
              <a:buChar char="•"/>
            </a:pPr>
            <a:r>
              <a:rPr lang="en-AU" sz="1500" smtClean="0"/>
              <a:t>Force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1800" smtClean="0"/>
              <a:t>Momentum:</a:t>
            </a:r>
          </a:p>
          <a:p>
            <a:pPr marL="0" indent="0">
              <a:lnSpc>
                <a:spcPct val="80000"/>
              </a:lnSpc>
              <a:buFont typeface="Wingdings 2" pitchFamily="-106" charset="2"/>
              <a:buNone/>
            </a:pPr>
            <a:r>
              <a:rPr lang="en-AU" sz="1800" smtClean="0"/>
              <a:t>Refers to the quantity of motion that a body possesses. It is a product of mass and velocity (mass refers to the amount of matter in a body). Momentum is expressed as:</a:t>
            </a:r>
          </a:p>
          <a:p>
            <a:pPr marL="0" indent="0">
              <a:lnSpc>
                <a:spcPct val="80000"/>
              </a:lnSpc>
              <a:buFont typeface="Wingdings 2" pitchFamily="-106" charset="2"/>
              <a:buNone/>
            </a:pPr>
            <a:endParaRPr lang="en-AU" sz="1800" smtClean="0"/>
          </a:p>
          <a:p>
            <a:pPr marL="0" indent="0">
              <a:lnSpc>
                <a:spcPct val="80000"/>
              </a:lnSpc>
              <a:buFont typeface="Wingdings 2" pitchFamily="-106" charset="2"/>
              <a:buNone/>
            </a:pPr>
            <a:r>
              <a:rPr lang="en-AU" sz="1800" smtClean="0"/>
              <a:t>Momentum = mass x velocity (M = mv)</a:t>
            </a:r>
          </a:p>
          <a:p>
            <a:pPr marL="0" indent="0">
              <a:lnSpc>
                <a:spcPct val="80000"/>
              </a:lnSpc>
              <a:buFont typeface="Wingdings 2" pitchFamily="-106" charset="2"/>
              <a:buNone/>
            </a:pPr>
            <a:endParaRPr lang="en-AU" sz="1800" smtClean="0"/>
          </a:p>
          <a:p>
            <a:pPr marL="0" indent="0">
              <a:lnSpc>
                <a:spcPct val="80000"/>
              </a:lnSpc>
              <a:buFont typeface="Wingdings 2" pitchFamily="-106" charset="2"/>
              <a:buNone/>
            </a:pPr>
            <a:r>
              <a:rPr lang="en-AU" sz="1800" smtClean="0"/>
              <a:t>The application of the principle of momentum is most significant in impact or collision situations. E.g. a truck travelling at 50km per hour collides with a car going at the same speed it would have a devastating effect on the car because the mass of the truck is much greater than that of the car. The car would be taken in the direction that the truck was going. This same principle can be applied to sports such as rugby league and union, where collisions in the form of tackles are part of the game. However, collision between players exhibits different characteristics due to a range of factors such as: the mass difference of the players, elasticity of the human body and the evasive skills of player.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2400" smtClean="0">
                <a:solidFill>
                  <a:srgbClr val="FF0000"/>
                </a:solidFill>
              </a:rPr>
              <a:t>Complete the questions on pages 85-86 of your work booklets.</a:t>
            </a:r>
          </a:p>
          <a:p>
            <a:pPr marL="0" indent="0">
              <a:lnSpc>
                <a:spcPct val="80000"/>
              </a:lnSpc>
              <a:buFont typeface="Wingdings 2" pitchFamily="-106" charset="2"/>
              <a:buNone/>
            </a:pPr>
            <a:endParaRPr lang="en-AU" sz="2400" smtClean="0">
              <a:solidFill>
                <a:srgbClr val="FF0000"/>
              </a:solidFill>
            </a:endParaRPr>
          </a:p>
          <a:p>
            <a:pPr marL="0" indent="0">
              <a:lnSpc>
                <a:spcPct val="80000"/>
              </a:lnSpc>
              <a:buFont typeface="Wingdings 2" pitchFamily="-106" charset="2"/>
              <a:buNone/>
            </a:pPr>
            <a:r>
              <a:rPr lang="en-AU" sz="2400" smtClean="0">
                <a:solidFill>
                  <a:srgbClr val="FF0000"/>
                </a:solidFill>
              </a:rPr>
              <a:t>Do not worry about the practical activity on page 86, we will complete this later.</a:t>
            </a:r>
          </a:p>
          <a:p>
            <a:pPr marL="0" indent="0">
              <a:lnSpc>
                <a:spcPct val="80000"/>
              </a:lnSpc>
              <a:buFont typeface="Wingdings 2" pitchFamily="-106" charset="2"/>
              <a:buNone/>
            </a:pPr>
            <a:endParaRPr lang="en-AU" sz="2400" smtClean="0">
              <a:solidFill>
                <a:srgbClr val="FF0000"/>
              </a:solidFill>
            </a:endParaRPr>
          </a:p>
          <a:p>
            <a:pPr marL="0" indent="0">
              <a:lnSpc>
                <a:spcPct val="80000"/>
              </a:lnSpc>
              <a:buFont typeface="Wingdings 2" pitchFamily="-106" charset="2"/>
              <a:buNone/>
            </a:pPr>
            <a:r>
              <a:rPr lang="en-AU" sz="2400" smtClean="0">
                <a:solidFill>
                  <a:srgbClr val="FF0000"/>
                </a:solidFill>
              </a:rPr>
              <a:t>Then read through Balance and Stability on page 88 of your work booklet and if you have time, attempt to answer the questions on pages 88-89. For support and extra resources refer to page 223-228 of your text books. (Text books located in computer cupboard)</a:t>
            </a:r>
          </a:p>
          <a:p>
            <a:pPr marL="0" indent="0">
              <a:lnSpc>
                <a:spcPct val="80000"/>
              </a:lnSpc>
              <a:buFont typeface="Wingdings 2" pitchFamily="-106" charset="2"/>
              <a:buNone/>
            </a:pPr>
            <a:endParaRPr lang="en-AU" sz="2400" smtClean="0">
              <a:solidFill>
                <a:srgbClr val="FF0000"/>
              </a:solidFill>
            </a:endParaRPr>
          </a:p>
          <a:p>
            <a:pPr marL="0" indent="0" algn="ctr">
              <a:lnSpc>
                <a:spcPct val="80000"/>
              </a:lnSpc>
              <a:buFont typeface="Wingdings 2" pitchFamily="-106" charset="2"/>
              <a:buNone/>
            </a:pPr>
            <a:r>
              <a:rPr lang="en-AU" sz="2400" smtClean="0">
                <a:solidFill>
                  <a:srgbClr val="00B0F0"/>
                </a:solidFill>
              </a:rPr>
              <a:t>HAVE A GREAT WEEKEND EVERYONE!!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Balance and Stability</a:t>
            </a:r>
            <a:endParaRPr lang="en-AU" dirty="0">
              <a:ea typeface="+mj-ea"/>
            </a:endParaRPr>
          </a:p>
        </p:txBody>
      </p:sp>
      <p:sp>
        <p:nvSpPr>
          <p:cNvPr id="3" name="Content Placeholder 2"/>
          <p:cNvSpPr>
            <a:spLocks noGrp="1"/>
          </p:cNvSpPr>
          <p:nvPr>
            <p:ph idx="1"/>
          </p:nvPr>
        </p:nvSpPr>
        <p:spPr/>
        <p:txBody>
          <a:bodyPr>
            <a:normAutofit/>
          </a:bodyPr>
          <a:lstStyle/>
          <a:p>
            <a:pPr>
              <a:lnSpc>
                <a:spcPct val="80000"/>
              </a:lnSpc>
              <a:buFont typeface="Wingdings 2" pitchFamily="-106" charset="2"/>
              <a:buNone/>
            </a:pPr>
            <a:r>
              <a:rPr lang="en-AU" sz="2000" smtClean="0"/>
              <a:t>Centre of Gravity:</a:t>
            </a:r>
          </a:p>
          <a:p>
            <a:pPr>
              <a:lnSpc>
                <a:spcPct val="80000"/>
              </a:lnSpc>
            </a:pPr>
            <a:r>
              <a:rPr lang="en-AU" sz="2000" smtClean="0"/>
              <a:t>The centre of gravity of an object is the point at which all the weight is evenly distributed and about which the object is balanced.</a:t>
            </a:r>
          </a:p>
          <a:p>
            <a:pPr>
              <a:lnSpc>
                <a:spcPct val="80000"/>
              </a:lnSpc>
            </a:pPr>
            <a:r>
              <a:rPr lang="en-AU" sz="2000" smtClean="0"/>
              <a:t>In rigid objects such as a cricket ball the centre of gravity is in the centre of the object. This means that the mass is equally distributed around this point; that is, the weight is evenly distributed in all directions.</a:t>
            </a:r>
          </a:p>
          <a:p>
            <a:pPr>
              <a:lnSpc>
                <a:spcPct val="80000"/>
              </a:lnSpc>
            </a:pPr>
            <a:r>
              <a:rPr lang="en-AU" sz="2000" smtClean="0"/>
              <a:t>However, not all objects in sport are spherical or have an evenly distributed mass e.g. A bowling ball or lawn bowls ball. Both have a ‘Bias’ which is a slight redistribution of the mass to one side.</a:t>
            </a:r>
          </a:p>
          <a:p>
            <a:pPr>
              <a:lnSpc>
                <a:spcPct val="80000"/>
              </a:lnSpc>
            </a:pPr>
            <a:r>
              <a:rPr lang="en-AU" sz="2000" smtClean="0"/>
              <a:t>In the human body the position of the centre of gravity depends upon how the body parts are arranged. As the human body is flexible it can assume various positions, altering the location of the centre of gravity. The centre of gravity can even be outside of the human body in various positions.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Balance and Stability</a:t>
            </a:r>
            <a:endParaRPr lang="en-AU" dirty="0">
              <a:ea typeface="+mj-ea"/>
            </a:endParaRPr>
          </a:p>
        </p:txBody>
      </p:sp>
      <p:sp>
        <p:nvSpPr>
          <p:cNvPr id="25603" name="Content Placeholder 2"/>
          <p:cNvSpPr>
            <a:spLocks noGrp="1"/>
          </p:cNvSpPr>
          <p:nvPr>
            <p:ph idx="1"/>
          </p:nvPr>
        </p:nvSpPr>
        <p:spPr>
          <a:xfrm>
            <a:off x="6300788" y="4149725"/>
            <a:ext cx="1395412" cy="2306638"/>
          </a:xfrm>
        </p:spPr>
        <p:txBody>
          <a:bodyPr/>
          <a:lstStyle/>
          <a:p>
            <a:pPr>
              <a:buFont typeface="Wingdings 2" pitchFamily="-106" charset="2"/>
              <a:buNone/>
            </a:pPr>
            <a:endParaRPr lang="en-AU" smtClean="0"/>
          </a:p>
        </p:txBody>
      </p:sp>
      <p:pic>
        <p:nvPicPr>
          <p:cNvPr id="25604" name="Picture 2" descr="http://content.answcdn.com/main/content/img/oxford/Oxford_Sports/0199210896.centre-of-gravity.1.jpg"/>
          <p:cNvPicPr>
            <a:picLocks noChangeAspect="1" noChangeArrowheads="1"/>
          </p:cNvPicPr>
          <p:nvPr/>
        </p:nvPicPr>
        <p:blipFill>
          <a:blip r:embed="rId2"/>
          <a:srcRect/>
          <a:stretch>
            <a:fillRect/>
          </a:stretch>
        </p:blipFill>
        <p:spPr bwMode="auto">
          <a:xfrm>
            <a:off x="539750" y="1700213"/>
            <a:ext cx="2736850" cy="2054225"/>
          </a:xfrm>
          <a:prstGeom prst="rect">
            <a:avLst/>
          </a:prstGeom>
          <a:noFill/>
          <a:ln w="9525">
            <a:noFill/>
            <a:miter lim="800000"/>
            <a:headEnd/>
            <a:tailEnd/>
          </a:ln>
        </p:spPr>
      </p:pic>
      <p:pic>
        <p:nvPicPr>
          <p:cNvPr id="25605" name="Picture 4" descr="http://content.answcdn.com/main/content/img/oxford/Oxford_Sports/0199210896.line-of-gravity.1.jpg"/>
          <p:cNvPicPr>
            <a:picLocks noChangeAspect="1" noChangeArrowheads="1"/>
          </p:cNvPicPr>
          <p:nvPr/>
        </p:nvPicPr>
        <p:blipFill>
          <a:blip r:embed="rId3"/>
          <a:srcRect/>
          <a:stretch>
            <a:fillRect/>
          </a:stretch>
        </p:blipFill>
        <p:spPr bwMode="auto">
          <a:xfrm>
            <a:off x="4500563" y="1628775"/>
            <a:ext cx="2287587" cy="2160588"/>
          </a:xfrm>
          <a:prstGeom prst="rect">
            <a:avLst/>
          </a:prstGeom>
          <a:noFill/>
          <a:ln w="9525">
            <a:noFill/>
            <a:miter lim="800000"/>
            <a:headEnd/>
            <a:tailEnd/>
          </a:ln>
        </p:spPr>
      </p:pic>
      <p:pic>
        <p:nvPicPr>
          <p:cNvPr id="25606" name="Picture 6" descr="http://nrich.maths.org/content/id/2742/fotoparis2003.jpg"/>
          <p:cNvPicPr>
            <a:picLocks noChangeAspect="1" noChangeArrowheads="1"/>
          </p:cNvPicPr>
          <p:nvPr/>
        </p:nvPicPr>
        <p:blipFill>
          <a:blip r:embed="rId4"/>
          <a:srcRect/>
          <a:stretch>
            <a:fillRect/>
          </a:stretch>
        </p:blipFill>
        <p:spPr bwMode="auto">
          <a:xfrm>
            <a:off x="827088" y="3860800"/>
            <a:ext cx="1920875" cy="2438400"/>
          </a:xfrm>
          <a:prstGeom prst="rect">
            <a:avLst/>
          </a:prstGeom>
          <a:noFill/>
          <a:ln w="9525">
            <a:noFill/>
            <a:miter lim="800000"/>
            <a:headEnd/>
            <a:tailEnd/>
          </a:ln>
        </p:spPr>
      </p:pic>
      <p:pic>
        <p:nvPicPr>
          <p:cNvPr id="25607" name="Picture 8" descr="http://4.bp.blogspot.com/-FTQvQKcSpT8/TY9KeH2Vi9I/AAAAAAAAGts/VmoXjxzlQIY/s640/nikki_gymnastics_MG_0252.jpg"/>
          <p:cNvPicPr>
            <a:picLocks noChangeAspect="1" noChangeArrowheads="1"/>
          </p:cNvPicPr>
          <p:nvPr/>
        </p:nvPicPr>
        <p:blipFill>
          <a:blip r:embed="rId5"/>
          <a:srcRect/>
          <a:stretch>
            <a:fillRect/>
          </a:stretch>
        </p:blipFill>
        <p:spPr bwMode="auto">
          <a:xfrm>
            <a:off x="3492500" y="3860800"/>
            <a:ext cx="3790950" cy="253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Balance and Stability</a:t>
            </a:r>
            <a:endParaRPr lang="en-AU" dirty="0">
              <a:ea typeface="+mj-ea"/>
            </a:endParaRPr>
          </a:p>
        </p:txBody>
      </p:sp>
      <p:sp>
        <p:nvSpPr>
          <p:cNvPr id="26627" name="Content Placeholder 2"/>
          <p:cNvSpPr>
            <a:spLocks noGrp="1"/>
          </p:cNvSpPr>
          <p:nvPr>
            <p:ph idx="1"/>
          </p:nvPr>
        </p:nvSpPr>
        <p:spPr/>
        <p:txBody>
          <a:bodyPr/>
          <a:lstStyle/>
          <a:p>
            <a:r>
              <a:rPr lang="en-AU" smtClean="0"/>
              <a:t>Varying the centre of gravity in the execution of a skill can enhance performance. High jumpers and long jumpers both lower the centre of gravity in the step or steps immediately preceding take-off. This enables them to propel their body over a slightly longer vertical path than would otherwise be possible.</a:t>
            </a:r>
          </a:p>
          <a:p>
            <a:r>
              <a:rPr lang="en-AU" smtClean="0"/>
              <a:t>Please view the media links below:</a:t>
            </a:r>
          </a:p>
          <a:p>
            <a:pPr>
              <a:buFont typeface="Wingdings 2" pitchFamily="-106" charset="2"/>
              <a:buNone/>
            </a:pPr>
            <a:r>
              <a:rPr lang="en-AU" sz="2400" smtClean="0">
                <a:hlinkClick r:id="rId2"/>
              </a:rPr>
              <a:t>http://www.youtube.com/watch?v=sPWqimEgXO8</a:t>
            </a:r>
            <a:endParaRPr lang="en-AU" sz="2400" smtClean="0"/>
          </a:p>
          <a:p>
            <a:pPr>
              <a:buFont typeface="Wingdings 2" pitchFamily="-106" charset="2"/>
              <a:buNone/>
            </a:pPr>
            <a:r>
              <a:rPr lang="en-AU" sz="2400" smtClean="0">
                <a:hlinkClick r:id="rId3"/>
              </a:rPr>
              <a:t>http://www.youtube.com/watch?v=5v9p5jBN_Hg</a:t>
            </a:r>
            <a:endParaRPr lang="en-AU" sz="2400" smtClean="0"/>
          </a:p>
          <a:p>
            <a:pPr>
              <a:buFont typeface="Wingdings 2" pitchFamily="-106" charset="2"/>
              <a:buNone/>
            </a:pPr>
            <a:endParaRPr lang="en-AU" sz="2400" smtClean="0"/>
          </a:p>
          <a:p>
            <a:pPr>
              <a:buFont typeface="Wingdings 2" pitchFamily="-106" charset="2"/>
              <a:buNone/>
            </a:pPr>
            <a:endParaRPr lang="en-AU"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p:cNvPicPr>
            <a:picLocks noChangeAspect="1" noChangeArrowheads="1"/>
          </p:cNvPicPr>
          <p:nvPr/>
        </p:nvPicPr>
        <p:blipFill>
          <a:blip r:embed="rId2"/>
          <a:srcRect/>
          <a:stretch>
            <a:fillRect/>
          </a:stretch>
        </p:blipFill>
        <p:spPr bwMode="auto">
          <a:xfrm>
            <a:off x="31750" y="3500438"/>
            <a:ext cx="4040188" cy="3205162"/>
          </a:xfrm>
          <a:prstGeom prst="rect">
            <a:avLst/>
          </a:prstGeom>
          <a:noFill/>
          <a:ln w="9525">
            <a:noFill/>
            <a:miter lim="800000"/>
            <a:headEnd/>
            <a:tailEnd/>
          </a:ln>
        </p:spPr>
      </p:pic>
      <p:pic>
        <p:nvPicPr>
          <p:cNvPr id="27651" name="Picture 2"/>
          <p:cNvPicPr>
            <a:picLocks noChangeAspect="1" noChangeArrowheads="1"/>
          </p:cNvPicPr>
          <p:nvPr/>
        </p:nvPicPr>
        <p:blipFill>
          <a:blip r:embed="rId3"/>
          <a:srcRect/>
          <a:stretch>
            <a:fillRect/>
          </a:stretch>
        </p:blipFill>
        <p:spPr bwMode="auto">
          <a:xfrm>
            <a:off x="4052888" y="3500438"/>
            <a:ext cx="4051300" cy="3205162"/>
          </a:xfrm>
          <a:prstGeom prst="rect">
            <a:avLst/>
          </a:prstGeom>
          <a:noFill/>
          <a:ln w="9525">
            <a:noFill/>
            <a:miter lim="800000"/>
            <a:headEnd/>
            <a:tailEnd/>
          </a:ln>
        </p:spPr>
      </p:pic>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rPr>
              <a:t>Balance and Stability</a:t>
            </a:r>
            <a:endParaRPr lang="en-AU" dirty="0">
              <a:ea typeface="+mj-ea"/>
            </a:endParaRPr>
          </a:p>
        </p:txBody>
      </p:sp>
      <p:sp>
        <p:nvSpPr>
          <p:cNvPr id="3" name="Content Placeholder 2"/>
          <p:cNvSpPr>
            <a:spLocks noGrp="1"/>
          </p:cNvSpPr>
          <p:nvPr>
            <p:ph idx="1"/>
          </p:nvPr>
        </p:nvSpPr>
        <p:spPr/>
        <p:txBody>
          <a:bodyPr>
            <a:normAutofit/>
          </a:bodyPr>
          <a:lstStyle/>
          <a:p>
            <a:r>
              <a:rPr lang="en-AU" smtClean="0"/>
              <a:t>Static balance activities such as headstands and handstands require precise manipulation of the centre of gravity. Here, the centre of gravity must be controlled by the base of support, if it moves away from a perpendicular position directly over the base, the person doing a headstand or handstand will fall.</a:t>
            </a:r>
          </a:p>
          <a:p>
            <a:pPr>
              <a:buFont typeface="Wingdings 2" pitchFamily="-106" charset="2"/>
              <a:buNone/>
            </a:pPr>
            <a:endParaRPr lang="en-A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rPr>
              <a:t>Balance and Stability</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2200" smtClean="0"/>
              <a:t>Line of Gravity:</a:t>
            </a:r>
          </a:p>
          <a:p>
            <a:pPr marL="0" indent="0">
              <a:lnSpc>
                <a:spcPct val="80000"/>
              </a:lnSpc>
            </a:pPr>
            <a:r>
              <a:rPr lang="en-AU" sz="2200" smtClean="0"/>
              <a:t>The line of gravity is an imaginary vertical line passing through the centre of gravity and extending to the ground.</a:t>
            </a:r>
          </a:p>
          <a:p>
            <a:pPr marL="0" indent="0">
              <a:lnSpc>
                <a:spcPct val="80000"/>
              </a:lnSpc>
            </a:pPr>
            <a:r>
              <a:rPr lang="en-AU" sz="2200" smtClean="0"/>
              <a:t>It indicates the direction that gravity is acting on the body. When standing erect the line of gravity dissects the centre of gravity so that we are perfectly balanced over our base of support.</a:t>
            </a:r>
          </a:p>
          <a:p>
            <a:pPr marL="0" indent="0">
              <a:lnSpc>
                <a:spcPct val="80000"/>
              </a:lnSpc>
            </a:pPr>
            <a:r>
              <a:rPr lang="en-AU" sz="2200" smtClean="0"/>
              <a:t>The closer the line of gravity moves to the outer limits of the base of support, the less stable we become.</a:t>
            </a:r>
          </a:p>
          <a:p>
            <a:pPr marL="0" indent="0">
              <a:lnSpc>
                <a:spcPct val="80000"/>
              </a:lnSpc>
            </a:pPr>
            <a:r>
              <a:rPr lang="en-AU" sz="2200" smtClean="0"/>
              <a:t>Movement occurs when the line of gravity changes relative to the base of support. Movement results in a momentary state of imbalance being created, causing the body to move in the direction of the imbalance.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Balance and stability</a:t>
            </a:r>
            <a:endParaRPr lang="en-AU" dirty="0">
              <a:ea typeface="+mj-ea"/>
            </a:endParaRPr>
          </a:p>
        </p:txBody>
      </p:sp>
      <p:sp>
        <p:nvSpPr>
          <p:cNvPr id="29699" name="Content Placeholder 2"/>
          <p:cNvSpPr>
            <a:spLocks noGrp="1"/>
          </p:cNvSpPr>
          <p:nvPr>
            <p:ph idx="1"/>
          </p:nvPr>
        </p:nvSpPr>
        <p:spPr/>
        <p:txBody>
          <a:bodyPr/>
          <a:lstStyle/>
          <a:p>
            <a:pPr marL="0" indent="0">
              <a:buFont typeface="Wingdings 2" pitchFamily="-106" charset="2"/>
              <a:buNone/>
            </a:pPr>
            <a:endParaRPr lang="en-AU" smtClean="0"/>
          </a:p>
        </p:txBody>
      </p:sp>
      <p:pic>
        <p:nvPicPr>
          <p:cNvPr id="29700" name="Picture 2"/>
          <p:cNvPicPr>
            <a:picLocks noChangeAspect="1" noChangeArrowheads="1"/>
          </p:cNvPicPr>
          <p:nvPr/>
        </p:nvPicPr>
        <p:blipFill>
          <a:blip r:embed="rId2"/>
          <a:srcRect/>
          <a:stretch>
            <a:fillRect/>
          </a:stretch>
        </p:blipFill>
        <p:spPr bwMode="auto">
          <a:xfrm>
            <a:off x="2238375" y="1549400"/>
            <a:ext cx="3846513" cy="497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Balance and stability</a:t>
            </a:r>
            <a:endParaRPr lang="en-AU" dirty="0">
              <a:ea typeface="+mj-ea"/>
            </a:endParaRPr>
          </a:p>
        </p:txBody>
      </p:sp>
      <p:sp>
        <p:nvSpPr>
          <p:cNvPr id="3" name="Content Placeholder 2"/>
          <p:cNvSpPr>
            <a:spLocks noGrp="1"/>
          </p:cNvSpPr>
          <p:nvPr>
            <p:ph idx="1"/>
          </p:nvPr>
        </p:nvSpPr>
        <p:spPr/>
        <p:txBody>
          <a:bodyPr>
            <a:normAutofit/>
          </a:bodyPr>
          <a:lstStyle/>
          <a:p>
            <a:pPr marL="0" indent="0">
              <a:buFont typeface="Wingdings 2" pitchFamily="-106" charset="2"/>
              <a:buNone/>
            </a:pPr>
            <a:r>
              <a:rPr lang="en-AU" smtClean="0"/>
              <a:t>Base of Support:</a:t>
            </a:r>
          </a:p>
          <a:p>
            <a:pPr marL="0" indent="0"/>
            <a:r>
              <a:rPr lang="en-AU" smtClean="0"/>
              <a:t>The base of support refers to an imaginary area that surrounds the outside edge of the body when it is in contact with the ground.</a:t>
            </a:r>
          </a:p>
          <a:p>
            <a:pPr marL="0" indent="0"/>
            <a:r>
              <a:rPr lang="en-AU" smtClean="0"/>
              <a:t>A narrow base of support allows the centre of gravity to fall close to the edge of the base of support reducing stability. Additionally the further the centre of gravity from the base, the more unstable is the body or object.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a:ea typeface="+mj-ea"/>
              </a:rPr>
              <a:t>Balance and stability</a:t>
            </a:r>
          </a:p>
        </p:txBody>
      </p:sp>
      <p:sp>
        <p:nvSpPr>
          <p:cNvPr id="31747" name="Content Placeholder 2"/>
          <p:cNvSpPr>
            <a:spLocks noGrp="1"/>
          </p:cNvSpPr>
          <p:nvPr>
            <p:ph idx="1"/>
          </p:nvPr>
        </p:nvSpPr>
        <p:spPr/>
        <p:txBody>
          <a:bodyPr/>
          <a:lstStyle/>
          <a:p>
            <a:pPr marL="0" indent="0">
              <a:buFont typeface="Wingdings 2" pitchFamily="-106" charset="2"/>
              <a:buNone/>
            </a:pPr>
            <a:r>
              <a:rPr lang="en-AU" smtClean="0">
                <a:solidFill>
                  <a:srgbClr val="FF0000"/>
                </a:solidFill>
              </a:rPr>
              <a:t>Complete the activities on pages 88-89 of your yellow booklets.</a:t>
            </a:r>
          </a:p>
          <a:p>
            <a:pPr marL="0" indent="0">
              <a:buFont typeface="Wingdings 2" pitchFamily="-106" charset="2"/>
              <a:buNone/>
            </a:pPr>
            <a:endParaRPr lang="en-AU" smtClean="0">
              <a:solidFill>
                <a:srgbClr val="FF0000"/>
              </a:solidFill>
            </a:endParaRPr>
          </a:p>
          <a:p>
            <a:pPr marL="0" indent="0">
              <a:buFont typeface="Wingdings 2" pitchFamily="-106" charset="2"/>
              <a:buNone/>
            </a:pPr>
            <a:r>
              <a:rPr lang="en-AU" smtClean="0">
                <a:solidFill>
                  <a:srgbClr val="FF0000"/>
                </a:solidFill>
              </a:rPr>
              <a:t>Then read through the information on Fluid Mechanics on pages 229-232 of your text book (located in the computer cupboard) and attempt the activities on page 90 of your yellow booklet.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ea typeface="+mj-ea"/>
              </a:rPr>
              <a:t>Introduction to Biomechanics</a:t>
            </a:r>
            <a:endParaRPr lang="en-AU" dirty="0">
              <a:ea typeface="+mj-ea"/>
            </a:endParaRPr>
          </a:p>
        </p:txBody>
      </p:sp>
      <p:sp>
        <p:nvSpPr>
          <p:cNvPr id="3" name="Content Placeholder 2"/>
          <p:cNvSpPr>
            <a:spLocks noGrp="1"/>
          </p:cNvSpPr>
          <p:nvPr>
            <p:ph idx="1"/>
          </p:nvPr>
        </p:nvSpPr>
        <p:spPr/>
        <p:txBody>
          <a:bodyPr>
            <a:normAutofit/>
          </a:bodyPr>
          <a:lstStyle/>
          <a:p>
            <a:pPr>
              <a:lnSpc>
                <a:spcPct val="80000"/>
              </a:lnSpc>
            </a:pPr>
            <a:r>
              <a:rPr lang="en-AU" sz="2400" smtClean="0"/>
              <a:t>Biomechanics is a science concerned with forces and the effect of these forces on and within the human body. </a:t>
            </a:r>
          </a:p>
          <a:p>
            <a:pPr>
              <a:lnSpc>
                <a:spcPct val="80000"/>
              </a:lnSpc>
            </a:pPr>
            <a:r>
              <a:rPr lang="en-AU" sz="2400" smtClean="0"/>
              <a:t>It helps us to understand the use of techniques in different sports and improve the efficiency of movement.</a:t>
            </a:r>
          </a:p>
          <a:p>
            <a:pPr>
              <a:lnSpc>
                <a:spcPct val="80000"/>
              </a:lnSpc>
            </a:pPr>
            <a:r>
              <a:rPr lang="en-AU" sz="2400" smtClean="0"/>
              <a:t>It allows us to choose the best technique to achieve our best performance with consideration to our body shape.</a:t>
            </a:r>
          </a:p>
          <a:p>
            <a:pPr>
              <a:lnSpc>
                <a:spcPct val="80000"/>
              </a:lnSpc>
            </a:pPr>
            <a:r>
              <a:rPr lang="en-AU" sz="2400" smtClean="0"/>
              <a:t>It aids us in the reduction of injury normally associated with poor technique or movements that are not biomechanically sound.</a:t>
            </a:r>
          </a:p>
          <a:p>
            <a:pPr>
              <a:lnSpc>
                <a:spcPct val="80000"/>
              </a:lnSpc>
            </a:pPr>
            <a:r>
              <a:rPr lang="en-AU" sz="2400" smtClean="0"/>
              <a:t>It also influences the design and use of equipment that contributes to improved performance.</a:t>
            </a:r>
          </a:p>
          <a:p>
            <a:pPr>
              <a:lnSpc>
                <a:spcPct val="80000"/>
              </a:lnSpc>
              <a:buFont typeface="Wingdings 2" pitchFamily="-106" charset="2"/>
              <a:buNone/>
            </a:pPr>
            <a:endParaRPr lang="en-AU"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3" name="Content Placeholder 2"/>
          <p:cNvSpPr>
            <a:spLocks noGrp="1"/>
          </p:cNvSpPr>
          <p:nvPr>
            <p:ph idx="1"/>
          </p:nvPr>
        </p:nvSpPr>
        <p:spPr/>
        <p:txBody>
          <a:bodyPr>
            <a:normAutofit/>
          </a:bodyPr>
          <a:lstStyle/>
          <a:p>
            <a:pPr>
              <a:lnSpc>
                <a:spcPct val="80000"/>
              </a:lnSpc>
              <a:buFont typeface="Wingdings 2" pitchFamily="-106" charset="2"/>
              <a:buNone/>
            </a:pPr>
            <a:r>
              <a:rPr lang="en-AU" sz="1400" smtClean="0">
                <a:solidFill>
                  <a:srgbClr val="FF0000"/>
                </a:solidFill>
              </a:rPr>
              <a:t>Complete the cloze passage on page 84 of your booklet using the information below:</a:t>
            </a:r>
          </a:p>
          <a:p>
            <a:pPr>
              <a:lnSpc>
                <a:spcPct val="80000"/>
              </a:lnSpc>
              <a:buFont typeface="Wingdings 2" pitchFamily="-106" charset="2"/>
              <a:buNone/>
            </a:pPr>
            <a:endParaRPr lang="en-AU" sz="1200" smtClean="0"/>
          </a:p>
          <a:p>
            <a:pPr>
              <a:lnSpc>
                <a:spcPct val="80000"/>
              </a:lnSpc>
              <a:buFont typeface="Wingdings 2" pitchFamily="-106" charset="2"/>
              <a:buNone/>
            </a:pPr>
            <a:r>
              <a:rPr lang="en-AU" sz="1200" smtClean="0"/>
              <a:t>Motion, or movement is fundamental in sport. Motion occurs as a result of force, the muscular system being the source of force in the human body. </a:t>
            </a:r>
          </a:p>
          <a:p>
            <a:pPr>
              <a:lnSpc>
                <a:spcPct val="80000"/>
              </a:lnSpc>
              <a:buFont typeface="Wingdings 2" pitchFamily="-106" charset="2"/>
              <a:buNone/>
            </a:pPr>
            <a:r>
              <a:rPr lang="en-AU" sz="1200" smtClean="0"/>
              <a:t>There are two types of motion, linear and angular. Linear motion is movement in a straight line, such a ball rolling along the ground. Angular motion is rotation around an axis, such as a gymnast on the bars. Angular motion occurs at joints, for example flexing the elbow is angular motion. The combination of angular and linear motion is known as general motion. A 100 metre sprint is an example of general motion because the angular motion at the joints combines to cause movement in a straight line. </a:t>
            </a:r>
          </a:p>
          <a:p>
            <a:pPr>
              <a:lnSpc>
                <a:spcPct val="80000"/>
              </a:lnSpc>
              <a:buFont typeface="Wingdings 2" pitchFamily="-106" charset="2"/>
              <a:buNone/>
            </a:pPr>
            <a:r>
              <a:rPr lang="en-AU" sz="1200" smtClean="0"/>
              <a:t>Momentum is basically a combination of speed and mass. If two athletes weighed the same, but one was travelling faster than the other, the quicker athlete would have more momentum. Similarly, if two athletes were travelling at the same speed, the heavier athlete would have more momentum. Momentum is of particular importance in sports where impacts occur such as AFL, league and union. The outcome of a collision depends largely on the amount of momentum that each body had prior to the impact. The athlete with more momentum would be more difficult to stop in a tackle. </a:t>
            </a:r>
          </a:p>
          <a:p>
            <a:pPr>
              <a:lnSpc>
                <a:spcPct val="80000"/>
              </a:lnSpc>
              <a:buFont typeface="Wingdings 2" pitchFamily="-106" charset="2"/>
              <a:buNone/>
            </a:pPr>
            <a:r>
              <a:rPr lang="en-AU" sz="1200" smtClean="0"/>
              <a:t>If two athletes collide, the one with the least momentum will suffer a change in momentum or impulse. This can be seen when a small player looks like they have bounced off a larger player, or when a stationary snooker ball is hit by the cue ball. </a:t>
            </a:r>
          </a:p>
          <a:p>
            <a:pPr>
              <a:lnSpc>
                <a:spcPct val="80000"/>
              </a:lnSpc>
              <a:buFont typeface="Wingdings 2" pitchFamily="-106" charset="2"/>
              <a:buNone/>
            </a:pPr>
            <a:r>
              <a:rPr lang="en-AU" sz="1200" smtClean="0"/>
              <a:t>If force is applied to an object off-centre, then torque is produced. For example, pushing on a bike pedal when it is in front of the axis will result in forward motion, or hitting a ball with topspin or sidespin has the same effect.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3" name="Content Placeholder 2"/>
          <p:cNvSpPr>
            <a:spLocks noGrp="1"/>
          </p:cNvSpPr>
          <p:nvPr>
            <p:ph idx="1"/>
          </p:nvPr>
        </p:nvSpPr>
        <p:spPr/>
        <p:txBody>
          <a:bodyPr>
            <a:normAutofit/>
          </a:bodyPr>
          <a:lstStyle/>
          <a:p>
            <a:pPr>
              <a:lnSpc>
                <a:spcPct val="90000"/>
              </a:lnSpc>
              <a:buFont typeface="Wingdings 2" pitchFamily="-106" charset="2"/>
              <a:buNone/>
            </a:pPr>
            <a:r>
              <a:rPr lang="en-AU" smtClean="0"/>
              <a:t>Motion: </a:t>
            </a:r>
          </a:p>
          <a:p>
            <a:pPr>
              <a:lnSpc>
                <a:spcPct val="90000"/>
              </a:lnSpc>
              <a:buFont typeface="Wingdings 2" pitchFamily="-106" charset="2"/>
              <a:buNone/>
            </a:pPr>
            <a:r>
              <a:rPr lang="en-AU" smtClean="0"/>
              <a:t>Is the movement of a body from one position to another.</a:t>
            </a:r>
          </a:p>
          <a:p>
            <a:pPr>
              <a:lnSpc>
                <a:spcPct val="90000"/>
              </a:lnSpc>
              <a:buFont typeface="Wingdings 2" pitchFamily="-106" charset="2"/>
              <a:buNone/>
            </a:pPr>
            <a:endParaRPr lang="en-AU" smtClean="0"/>
          </a:p>
          <a:p>
            <a:pPr>
              <a:lnSpc>
                <a:spcPct val="90000"/>
              </a:lnSpc>
              <a:buFont typeface="Wingdings 2" pitchFamily="-106" charset="2"/>
              <a:buNone/>
            </a:pPr>
            <a:r>
              <a:rPr lang="en-AU" smtClean="0"/>
              <a:t>Projectile Motion: </a:t>
            </a:r>
          </a:p>
          <a:p>
            <a:pPr>
              <a:lnSpc>
                <a:spcPct val="90000"/>
              </a:lnSpc>
              <a:buFont typeface="Wingdings 2" pitchFamily="-106" charset="2"/>
              <a:buNone/>
            </a:pPr>
            <a:r>
              <a:rPr lang="en-AU" smtClean="0"/>
              <a:t>Is the movement of an object or body in the air. </a:t>
            </a:r>
          </a:p>
          <a:p>
            <a:pPr>
              <a:lnSpc>
                <a:spcPct val="90000"/>
              </a:lnSpc>
              <a:buFont typeface="Wingdings 2" pitchFamily="-106" charset="2"/>
              <a:buNone/>
            </a:pPr>
            <a:endParaRPr lang="en-AU" smtClean="0"/>
          </a:p>
          <a:p>
            <a:pPr>
              <a:lnSpc>
                <a:spcPct val="90000"/>
              </a:lnSpc>
              <a:buFont typeface="Wingdings 2" pitchFamily="-106" charset="2"/>
              <a:buNone/>
            </a:pPr>
            <a:r>
              <a:rPr lang="en-AU" smtClean="0"/>
              <a:t>Angular Momentum: </a:t>
            </a:r>
          </a:p>
          <a:p>
            <a:pPr>
              <a:lnSpc>
                <a:spcPct val="90000"/>
              </a:lnSpc>
              <a:buFont typeface="Wingdings 2" pitchFamily="-106" charset="2"/>
              <a:buNone/>
            </a:pPr>
            <a:r>
              <a:rPr lang="en-AU" smtClean="0"/>
              <a:t>Is the tendency of a body or object to continue to spin or rotate.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3" name="Content Placeholder 2"/>
          <p:cNvSpPr>
            <a:spLocks noGrp="1"/>
          </p:cNvSpPr>
          <p:nvPr>
            <p:ph idx="1"/>
          </p:nvPr>
        </p:nvSpPr>
        <p:spPr/>
        <p:txBody>
          <a:bodyPr>
            <a:normAutofit/>
          </a:bodyPr>
          <a:lstStyle/>
          <a:p>
            <a:pPr>
              <a:lnSpc>
                <a:spcPct val="90000"/>
              </a:lnSpc>
              <a:buFont typeface="Wingdings 2" pitchFamily="-106" charset="2"/>
              <a:buNone/>
            </a:pPr>
            <a:r>
              <a:rPr lang="en-AU" sz="2200" smtClean="0"/>
              <a:t>Linear Motion:</a:t>
            </a:r>
          </a:p>
          <a:p>
            <a:pPr>
              <a:lnSpc>
                <a:spcPct val="90000"/>
              </a:lnSpc>
              <a:buFont typeface="Wingdings 2" pitchFamily="-106" charset="2"/>
              <a:buNone/>
            </a:pPr>
            <a:r>
              <a:rPr lang="en-AU" sz="2200" smtClean="0"/>
              <a:t>Takes place when a body and all parts connected to it travel the same distance in the same direction and at the same speed. E.g. A person standing still on a moving escalator or in a lift and a down hill skier have linear motion. The easiest way to determine if a body is experiencing linear motion is to draw a line connecting two parts of the body e.g. The neck and the hips. If the line remains in the same position when the body moves from one position to another, the motion is linear.</a:t>
            </a:r>
          </a:p>
          <a:p>
            <a:pPr>
              <a:lnSpc>
                <a:spcPct val="90000"/>
              </a:lnSpc>
              <a:buFont typeface="Wingdings 2" pitchFamily="-106" charset="2"/>
              <a:buNone/>
            </a:pPr>
            <a:r>
              <a:rPr lang="en-AU" sz="2200" smtClean="0"/>
              <a:t> </a:t>
            </a:r>
          </a:p>
          <a:p>
            <a:pPr>
              <a:lnSpc>
                <a:spcPct val="90000"/>
              </a:lnSpc>
              <a:buFont typeface="Wingdings 2" pitchFamily="-106" charset="2"/>
              <a:buNone/>
            </a:pPr>
            <a:r>
              <a:rPr lang="en-AU" sz="2200" smtClean="0">
                <a:solidFill>
                  <a:srgbClr val="FF0000"/>
                </a:solidFill>
              </a:rPr>
              <a:t>In your exercise books, list examples of sports or activities where the athlete is experiencing linear motion.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	</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2400" smtClean="0"/>
              <a:t>Velocity:</a:t>
            </a:r>
          </a:p>
          <a:p>
            <a:pPr marL="0" indent="0">
              <a:lnSpc>
                <a:spcPct val="80000"/>
              </a:lnSpc>
              <a:buFont typeface="Wingdings 2" pitchFamily="-106" charset="2"/>
              <a:buNone/>
            </a:pPr>
            <a:r>
              <a:rPr lang="en-AU" sz="2400" smtClean="0"/>
              <a:t>Is equal to displacement divided by time. </a:t>
            </a:r>
          </a:p>
          <a:p>
            <a:pPr marL="0" indent="0" algn="ctr">
              <a:lnSpc>
                <a:spcPct val="80000"/>
              </a:lnSpc>
              <a:buFont typeface="Wingdings 2" pitchFamily="-106" charset="2"/>
              <a:buNone/>
            </a:pPr>
            <a:endParaRPr lang="en-AU" sz="2400" smtClean="0"/>
          </a:p>
          <a:p>
            <a:pPr marL="0" indent="0" algn="ctr">
              <a:lnSpc>
                <a:spcPct val="80000"/>
              </a:lnSpc>
              <a:buFont typeface="Wingdings 2" pitchFamily="-106" charset="2"/>
              <a:buNone/>
            </a:pPr>
            <a:r>
              <a:rPr lang="en-AU" sz="2400" smtClean="0"/>
              <a:t>Velocity = </a:t>
            </a:r>
            <a:r>
              <a:rPr lang="en-AU" sz="2400" u="sng" smtClean="0"/>
              <a:t>displacement</a:t>
            </a:r>
          </a:p>
          <a:p>
            <a:pPr marL="0" indent="0" algn="ctr">
              <a:lnSpc>
                <a:spcPct val="80000"/>
              </a:lnSpc>
              <a:buFont typeface="Wingdings 2" pitchFamily="-106" charset="2"/>
              <a:buNone/>
            </a:pPr>
            <a:r>
              <a:rPr lang="en-AU" sz="2400" smtClean="0"/>
              <a:t>               time</a:t>
            </a:r>
          </a:p>
          <a:p>
            <a:pPr marL="0" indent="0">
              <a:lnSpc>
                <a:spcPct val="80000"/>
              </a:lnSpc>
              <a:buFont typeface="Wingdings 2" pitchFamily="-106" charset="2"/>
              <a:buNone/>
            </a:pPr>
            <a:endParaRPr lang="en-AU" sz="2400" smtClean="0"/>
          </a:p>
          <a:p>
            <a:pPr marL="0" indent="0">
              <a:lnSpc>
                <a:spcPct val="80000"/>
              </a:lnSpc>
              <a:buFont typeface="Wingdings 2" pitchFamily="-106" charset="2"/>
              <a:buNone/>
            </a:pPr>
            <a:r>
              <a:rPr lang="en-AU" sz="2400" smtClean="0"/>
              <a:t>It is used where the object or person does not move in a straight line. E.g. A runner in a cross country race, the flight of a javelin.</a:t>
            </a:r>
          </a:p>
          <a:p>
            <a:pPr marL="0" indent="0">
              <a:lnSpc>
                <a:spcPct val="80000"/>
              </a:lnSpc>
              <a:buFont typeface="Wingdings 2" pitchFamily="-106" charset="2"/>
              <a:buNone/>
            </a:pPr>
            <a:endParaRPr lang="en-AU" sz="2400" smtClean="0"/>
          </a:p>
          <a:p>
            <a:pPr marL="0" indent="0">
              <a:lnSpc>
                <a:spcPct val="80000"/>
              </a:lnSpc>
              <a:buFont typeface="Wingdings 2" pitchFamily="-106" charset="2"/>
              <a:buNone/>
            </a:pPr>
            <a:r>
              <a:rPr lang="en-AU" sz="2400" smtClean="0"/>
              <a:t>Displacement is the movement of as body from one location to another in a particular direction, or an ‘as the crow flies’ measurement.</a:t>
            </a:r>
          </a:p>
          <a:p>
            <a:pPr marL="0" indent="0">
              <a:lnSpc>
                <a:spcPct val="80000"/>
              </a:lnSpc>
              <a:buFont typeface="Wingdings 2" pitchFamily="-106" charset="2"/>
              <a:buNone/>
            </a:pPr>
            <a:endParaRPr lang="en-AU"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a:t>
            </a:r>
            <a:endParaRPr lang="en-AU" dirty="0">
              <a:ea typeface="+mj-ea"/>
            </a:endParaRPr>
          </a:p>
        </p:txBody>
      </p:sp>
      <p:sp>
        <p:nvSpPr>
          <p:cNvPr id="19459" name="Content Placeholder 2"/>
          <p:cNvSpPr>
            <a:spLocks noGrp="1"/>
          </p:cNvSpPr>
          <p:nvPr>
            <p:ph idx="1"/>
          </p:nvPr>
        </p:nvSpPr>
        <p:spPr/>
        <p:txBody>
          <a:bodyPr/>
          <a:lstStyle/>
          <a:p>
            <a:pPr marL="0" indent="0">
              <a:buFont typeface="Wingdings 2" pitchFamily="-106" charset="2"/>
              <a:buNone/>
            </a:pPr>
            <a:endParaRPr lang="en-AU" smtClean="0"/>
          </a:p>
        </p:txBody>
      </p:sp>
      <p:pic>
        <p:nvPicPr>
          <p:cNvPr id="19460" name="Picture 2"/>
          <p:cNvPicPr>
            <a:picLocks noChangeAspect="1" noChangeArrowheads="1"/>
          </p:cNvPicPr>
          <p:nvPr/>
        </p:nvPicPr>
        <p:blipFill>
          <a:blip r:embed="rId2"/>
          <a:srcRect/>
          <a:stretch>
            <a:fillRect/>
          </a:stretch>
        </p:blipFill>
        <p:spPr bwMode="auto">
          <a:xfrm>
            <a:off x="777875" y="1970088"/>
            <a:ext cx="6602413" cy="4086225"/>
          </a:xfrm>
          <a:prstGeom prst="rect">
            <a:avLst/>
          </a:prstGeom>
          <a:noFill/>
          <a:ln w="9525">
            <a:noFill/>
            <a:miter lim="800000"/>
            <a:headEnd/>
            <a:tailEnd/>
          </a:ln>
        </p:spPr>
      </p:pic>
      <p:sp>
        <p:nvSpPr>
          <p:cNvPr id="19461" name="TextBox 3"/>
          <p:cNvSpPr txBox="1">
            <a:spLocks noChangeArrowheads="1"/>
          </p:cNvSpPr>
          <p:nvPr/>
        </p:nvSpPr>
        <p:spPr bwMode="auto">
          <a:xfrm>
            <a:off x="4421188" y="3367088"/>
            <a:ext cx="1871662" cy="646112"/>
          </a:xfrm>
          <a:prstGeom prst="rect">
            <a:avLst/>
          </a:prstGeom>
          <a:noFill/>
          <a:ln w="9525">
            <a:noFill/>
            <a:miter lim="800000"/>
            <a:headEnd/>
            <a:tailEnd/>
          </a:ln>
        </p:spPr>
        <p:txBody>
          <a:bodyPr>
            <a:spAutoFit/>
          </a:bodyPr>
          <a:lstStyle/>
          <a:p>
            <a:r>
              <a:rPr lang="en-AU">
                <a:solidFill>
                  <a:srgbClr val="00B0F0"/>
                </a:solidFill>
                <a:latin typeface="Trebuchet MS" pitchFamily="-106" charset="0"/>
              </a:rPr>
              <a:t>Five Kilometres (distance)</a:t>
            </a:r>
          </a:p>
        </p:txBody>
      </p:sp>
      <p:sp>
        <p:nvSpPr>
          <p:cNvPr id="19462" name="TextBox 4"/>
          <p:cNvSpPr txBox="1">
            <a:spLocks noChangeArrowheads="1"/>
          </p:cNvSpPr>
          <p:nvPr/>
        </p:nvSpPr>
        <p:spPr bwMode="auto">
          <a:xfrm rot="1568197">
            <a:off x="2228850" y="4346575"/>
            <a:ext cx="1800225" cy="646113"/>
          </a:xfrm>
          <a:prstGeom prst="rect">
            <a:avLst/>
          </a:prstGeom>
          <a:noFill/>
          <a:ln w="9525">
            <a:noFill/>
            <a:miter lim="800000"/>
            <a:headEnd/>
            <a:tailEnd/>
          </a:ln>
        </p:spPr>
        <p:txBody>
          <a:bodyPr>
            <a:spAutoFit/>
          </a:bodyPr>
          <a:lstStyle/>
          <a:p>
            <a:r>
              <a:rPr lang="en-AU">
                <a:solidFill>
                  <a:srgbClr val="00B050"/>
                </a:solidFill>
                <a:latin typeface="Trebuchet MS" pitchFamily="-106" charset="0"/>
              </a:rPr>
              <a:t>One Kilometre (displacement)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	</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2200" smtClean="0"/>
              <a:t>Speed:</a:t>
            </a:r>
          </a:p>
          <a:p>
            <a:pPr marL="0" indent="0">
              <a:lnSpc>
                <a:spcPct val="80000"/>
              </a:lnSpc>
              <a:buFont typeface="Wingdings 2" pitchFamily="-106" charset="2"/>
              <a:buNone/>
            </a:pPr>
            <a:r>
              <a:rPr lang="en-AU" sz="2200" smtClean="0"/>
              <a:t>Is equal to the distance covered, divided by the time taken to cover the distance.</a:t>
            </a:r>
          </a:p>
          <a:p>
            <a:pPr marL="0" indent="0">
              <a:lnSpc>
                <a:spcPct val="80000"/>
              </a:lnSpc>
              <a:buFont typeface="Wingdings 2" pitchFamily="-106" charset="2"/>
              <a:buNone/>
            </a:pPr>
            <a:endParaRPr lang="en-AU" sz="2200" smtClean="0"/>
          </a:p>
          <a:p>
            <a:pPr marL="0" indent="0" algn="ctr">
              <a:lnSpc>
                <a:spcPct val="80000"/>
              </a:lnSpc>
              <a:buFont typeface="Wingdings 2" pitchFamily="-106" charset="2"/>
              <a:buNone/>
            </a:pPr>
            <a:r>
              <a:rPr lang="en-AU" sz="2200" smtClean="0"/>
              <a:t>Speed = </a:t>
            </a:r>
            <a:r>
              <a:rPr lang="en-AU" sz="2200" u="sng" smtClean="0"/>
              <a:t>distance</a:t>
            </a:r>
          </a:p>
          <a:p>
            <a:pPr marL="0" indent="0" algn="ctr">
              <a:lnSpc>
                <a:spcPct val="80000"/>
              </a:lnSpc>
              <a:buFont typeface="Wingdings 2" pitchFamily="-106" charset="2"/>
              <a:buNone/>
            </a:pPr>
            <a:r>
              <a:rPr lang="en-AU" sz="2200" smtClean="0"/>
              <a:t>           time</a:t>
            </a:r>
          </a:p>
          <a:p>
            <a:pPr marL="0" indent="0">
              <a:lnSpc>
                <a:spcPct val="80000"/>
              </a:lnSpc>
              <a:buFont typeface="Wingdings 2" pitchFamily="-106" charset="2"/>
              <a:buNone/>
            </a:pPr>
            <a:endParaRPr lang="en-AU" sz="2200" smtClean="0"/>
          </a:p>
          <a:p>
            <a:pPr marL="0" indent="0">
              <a:lnSpc>
                <a:spcPct val="80000"/>
              </a:lnSpc>
              <a:buFont typeface="Wingdings 2" pitchFamily="-106" charset="2"/>
              <a:buNone/>
            </a:pPr>
            <a:r>
              <a:rPr lang="en-AU" sz="2200" smtClean="0"/>
              <a:t>When an object such as a car moves along a road, or a person runs in a race, we often refer to how fast each is moving. This is called speed. If a runner covers a 100m track in 12 seconds, speed is determined by dividing the 100m distance by the time:</a:t>
            </a:r>
          </a:p>
          <a:p>
            <a:pPr marL="0" indent="0">
              <a:lnSpc>
                <a:spcPct val="80000"/>
              </a:lnSpc>
              <a:buFont typeface="Wingdings 2" pitchFamily="-106" charset="2"/>
              <a:buNone/>
            </a:pPr>
            <a:r>
              <a:rPr lang="en-AU" sz="2200" u="sng" smtClean="0"/>
              <a:t>100</a:t>
            </a:r>
          </a:p>
          <a:p>
            <a:pPr marL="0" indent="0">
              <a:lnSpc>
                <a:spcPct val="80000"/>
              </a:lnSpc>
              <a:buFont typeface="Wingdings 2" pitchFamily="-106" charset="2"/>
              <a:buNone/>
            </a:pPr>
            <a:r>
              <a:rPr lang="en-AU" sz="2200" smtClean="0"/>
              <a:t> 12  = 8.3 metres per second (m/s)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ea typeface="+mj-ea"/>
              </a:rPr>
              <a:t>Motion	</a:t>
            </a:r>
            <a:endParaRPr lang="en-AU" dirty="0">
              <a:ea typeface="+mj-ea"/>
            </a:endParaRPr>
          </a:p>
        </p:txBody>
      </p:sp>
      <p:sp>
        <p:nvSpPr>
          <p:cNvPr id="3" name="Content Placeholder 2"/>
          <p:cNvSpPr>
            <a:spLocks noGrp="1"/>
          </p:cNvSpPr>
          <p:nvPr>
            <p:ph idx="1"/>
          </p:nvPr>
        </p:nvSpPr>
        <p:spPr/>
        <p:txBody>
          <a:bodyPr>
            <a:normAutofit/>
          </a:bodyPr>
          <a:lstStyle/>
          <a:p>
            <a:pPr marL="0" indent="0">
              <a:lnSpc>
                <a:spcPct val="80000"/>
              </a:lnSpc>
              <a:buFont typeface="Wingdings 2" pitchFamily="-106" charset="2"/>
              <a:buNone/>
            </a:pPr>
            <a:r>
              <a:rPr lang="en-AU" sz="2400" smtClean="0"/>
              <a:t>Acceleration:</a:t>
            </a:r>
          </a:p>
          <a:p>
            <a:pPr marL="0" indent="0">
              <a:lnSpc>
                <a:spcPct val="80000"/>
              </a:lnSpc>
              <a:buFont typeface="Wingdings 2" pitchFamily="-106" charset="2"/>
              <a:buNone/>
            </a:pPr>
            <a:r>
              <a:rPr lang="en-AU" sz="2400" smtClean="0"/>
              <a:t>Is the rate at which velocity changes in a given amount of time. This means that an object or a person has the ability to increase speed quickly. </a:t>
            </a:r>
          </a:p>
          <a:p>
            <a:pPr marL="0" indent="0">
              <a:lnSpc>
                <a:spcPct val="80000"/>
              </a:lnSpc>
              <a:buFont typeface="Wingdings 2" pitchFamily="-106" charset="2"/>
              <a:buNone/>
            </a:pPr>
            <a:endParaRPr lang="en-AU" sz="2400" smtClean="0"/>
          </a:p>
          <a:p>
            <a:pPr marL="0" indent="0">
              <a:lnSpc>
                <a:spcPct val="80000"/>
              </a:lnSpc>
              <a:buFont typeface="Wingdings 2" pitchFamily="-106" charset="2"/>
              <a:buNone/>
            </a:pPr>
            <a:r>
              <a:rPr lang="en-AU" sz="2400" smtClean="0"/>
              <a:t>When a person or object is stationary it has zero velocity. An increase in velocity is referred to as positive acceleration, whereas a decrease in velocity is called negative acceleration. E.g. A long jumper would have zero velocity in preparation for a jump. The jumper would experience positive acceleration during the approach and until contact with the pit, when acceleration would be negative.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ow do Biomechanical Principles Influence Movement?&amp;quot;&quot;/&gt;&lt;property id=&quot;20307&quot; value=&quot;256&quot;/&gt;&lt;/object&gt;&lt;object type=&quot;3&quot; unique_id=&quot;10005&quot;&gt;&lt;property id=&quot;20148&quot; value=&quot;5&quot;/&gt;&lt;property id=&quot;20300&quot; value=&quot;Slide 2 - &amp;quot;Introduction to Biomechanics&amp;quot;&quot;/&gt;&lt;property id=&quot;20307&quot; value=&quot;259&quot;/&gt;&lt;/object&gt;&lt;object type=&quot;3&quot; unique_id=&quot;10006&quot;&gt;&lt;property id=&quot;20148&quot; value=&quot;5&quot;/&gt;&lt;property id=&quot;20300&quot; value=&quot;Slide 3 - &amp;quot;Motion&amp;quot;&quot;/&gt;&lt;property id=&quot;20307&quot; value=&quot;257&quot;/&gt;&lt;/object&gt;&lt;object type=&quot;3&quot; unique_id=&quot;10007&quot;&gt;&lt;property id=&quot;20148&quot; value=&quot;5&quot;/&gt;&lt;property id=&quot;20300&quot; value=&quot;Slide 4 - &amp;quot;Motion&amp;quot;&quot;/&gt;&lt;property id=&quot;20307&quot; value=&quot;258&quot;/&gt;&lt;/object&gt;&lt;object type=&quot;3&quot; unique_id=&quot;10008&quot;&gt;&lt;property id=&quot;20148&quot; value=&quot;5&quot;/&gt;&lt;property id=&quot;20300&quot; value=&quot;Slide 5 - &amp;quot;Motion&amp;quot;&quot;/&gt;&lt;property id=&quot;20307&quot; value=&quot;260&quot;/&gt;&lt;/object&gt;&lt;object type=&quot;3&quot; unique_id=&quot;10009&quot;&gt;&lt;property id=&quot;20148&quot; value=&quot;5&quot;/&gt;&lt;property id=&quot;20300&quot; value=&quot;Slide 6 - &amp;quot;Motion&amp;amp;#x09;&amp;quot;&quot;/&gt;&lt;property id=&quot;20307&quot; value=&quot;261&quot;/&gt;&lt;/object&gt;&lt;object type=&quot;3&quot; unique_id=&quot;10010&quot;&gt;&lt;property id=&quot;20148&quot; value=&quot;5&quot;/&gt;&lt;property id=&quot;20300&quot; value=&quot;Slide 7 - &amp;quot;Motion&amp;quot;&quot;/&gt;&lt;property id=&quot;20307&quot; value=&quot;262&quot;/&gt;&lt;/object&gt;&lt;object type=&quot;3&quot; unique_id=&quot;10038&quot;&gt;&lt;property id=&quot;20148&quot; value=&quot;5&quot;/&gt;&lt;property id=&quot;20300&quot; value=&quot;Slide 8 - &amp;quot;Motion&amp;amp;#x09;&amp;quot;&quot;/&gt;&lt;property id=&quot;20307&quot; value=&quot;263&quot;/&gt;&lt;/object&gt;&lt;object type=&quot;3&quot; unique_id=&quot;10039&quot;&gt;&lt;property id=&quot;20148&quot; value=&quot;5&quot;/&gt;&lt;property id=&quot;20300&quot; value=&quot;Slide 9 - &amp;quot;Motion&amp;amp;#x09;&amp;quot;&quot;/&gt;&lt;property id=&quot;20307&quot; value=&quot;264&quot;/&gt;&lt;/object&gt;&lt;object type=&quot;3&quot; unique_id=&quot;10040&quot;&gt;&lt;property id=&quot;20148&quot; value=&quot;5&quot;/&gt;&lt;property id=&quot;20300&quot; value=&quot;Slide 10 - &amp;quot;Motion&amp;quot;&quot;/&gt;&lt;property id=&quot;20307&quot; value=&quot;265&quot;/&gt;&lt;/object&gt;&lt;object type=&quot;3&quot; unique_id=&quot;10089&quot;&gt;&lt;property id=&quot;20148&quot; value=&quot;5&quot;/&gt;&lt;property id=&quot;20300&quot; value=&quot;Slide 11 - &amp;quot;Motion&amp;quot;&quot;/&gt;&lt;property id=&quot;20307&quot; value=&quot;266&quot;/&gt;&lt;/object&gt;&lt;object type=&quot;3&quot; unique_id=&quot;10103&quot;&gt;&lt;property id=&quot;20148&quot; value=&quot;5&quot;/&gt;&lt;property id=&quot;20300&quot; value=&quot;Slide 12 - &amp;quot;Balance and Stability&amp;quot;&quot;/&gt;&lt;property id=&quot;20307&quot; value=&quot;267&quot;/&gt;&lt;/object&gt;&lt;object type=&quot;3&quot; unique_id=&quot;10160&quot;&gt;&lt;property id=&quot;20148&quot; value=&quot;5&quot;/&gt;&lt;property id=&quot;20300&quot; value=&quot;Slide 13 - &amp;quot;Balance and Stability&amp;quot;&quot;/&gt;&lt;property id=&quot;20307&quot; value=&quot;268&quot;/&gt;&lt;/object&gt;&lt;object type=&quot;3&quot; unique_id=&quot;10206&quot;&gt;&lt;property id=&quot;20148&quot; value=&quot;5&quot;/&gt;&lt;property id=&quot;20300&quot; value=&quot;Slide 14 - &amp;quot;Balance and Stability&amp;quot;&quot;/&gt;&lt;property id=&quot;20307&quot; value=&quot;269&quot;/&gt;&lt;/object&gt;&lt;object type=&quot;3&quot; unique_id=&quot;10207&quot;&gt;&lt;property id=&quot;20148&quot; value=&quot;5&quot;/&gt;&lt;property id=&quot;20300&quot; value=&quot;Slide 15 - &amp;quot;Balance and Stability&amp;quot;&quot;/&gt;&lt;property id=&quot;20307&quot; value=&quot;270&quot;/&gt;&lt;/object&gt;&lt;object type=&quot;3&quot; unique_id=&quot;10293&quot;&gt;&lt;property id=&quot;20148&quot; value=&quot;5&quot;/&gt;&lt;property id=&quot;20300&quot; value=&quot;Slide 16 - &amp;quot;Balance and Stability&amp;quot;&quot;/&gt;&lt;property id=&quot;20307&quot; value=&quot;271&quot;/&gt;&lt;/object&gt;&lt;object type=&quot;3&quot; unique_id=&quot;10366&quot;&gt;&lt;property id=&quot;20148&quot; value=&quot;5&quot;/&gt;&lt;property id=&quot;20300&quot; value=&quot;Slide 17 - &amp;quot;Balance and stability&amp;quot;&quot;/&gt;&lt;property id=&quot;20307&quot; value=&quot;272&quot;/&gt;&lt;/object&gt;&lt;object type=&quot;3&quot; unique_id=&quot;10405&quot;&gt;&lt;property id=&quot;20148&quot; value=&quot;5&quot;/&gt;&lt;property id=&quot;20300&quot; value=&quot;Slide 18 - &amp;quot;Balance and stability&amp;quot;&quot;/&gt;&lt;property id=&quot;20307&quot; value=&quot;273&quot;/&gt;&lt;/object&gt;&lt;object type=&quot;3&quot; unique_id=&quot;10446&quot;&gt;&lt;property id=&quot;20148&quot; value=&quot;5&quot;/&gt;&lt;property id=&quot;20300&quot; value=&quot;Slide 19 - &amp;quot;Balance and stability&amp;quot;&quot;/&gt;&lt;property id=&quot;20307&quot; value=&quot;27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258</TotalTime>
  <Words>1752</Words>
  <Application>Microsoft Office PowerPoint</Application>
  <PresentationFormat>On-screen Show (4:3)</PresentationFormat>
  <Paragraphs>105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Trebuchet MS</vt:lpstr>
      <vt:lpstr>ＭＳ Ｐゴシック</vt:lpstr>
      <vt:lpstr>Arial</vt:lpstr>
      <vt:lpstr>Wingdings 2</vt:lpstr>
      <vt:lpstr>Wingdings</vt:lpstr>
      <vt:lpstr>Calibri</vt:lpstr>
      <vt:lpstr>Opulent</vt:lpstr>
      <vt:lpstr>How do Biomechanical Principles Influence Movement?</vt:lpstr>
      <vt:lpstr>Introduction to Biomechanics</vt:lpstr>
      <vt:lpstr>Motion</vt:lpstr>
      <vt:lpstr>Motion</vt:lpstr>
      <vt:lpstr>Motion</vt:lpstr>
      <vt:lpstr>Motion </vt:lpstr>
      <vt:lpstr>Motion</vt:lpstr>
      <vt:lpstr>Motion </vt:lpstr>
      <vt:lpstr>Motion </vt:lpstr>
      <vt:lpstr>Motion</vt:lpstr>
      <vt:lpstr>Motion</vt:lpstr>
      <vt:lpstr>Balance and Stability</vt:lpstr>
      <vt:lpstr>Balance and Stability</vt:lpstr>
      <vt:lpstr>Balance and Stability</vt:lpstr>
      <vt:lpstr>Balance and Stability</vt:lpstr>
      <vt:lpstr>Balance and Stability</vt:lpstr>
      <vt:lpstr>Balance and stability</vt:lpstr>
      <vt:lpstr>Balance and stability</vt:lpstr>
      <vt:lpstr>Balance and stability</vt:lpstr>
    </vt:vector>
  </TitlesOfParts>
  <Company>DET 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Biomechanical Principles Influence Movement?</dc:title>
  <dc:creator>Bradley Rasborsek</dc:creator>
  <cp:lastModifiedBy>DET User</cp:lastModifiedBy>
  <cp:revision>35</cp:revision>
  <dcterms:created xsi:type="dcterms:W3CDTF">2012-08-30T18:21:22Z</dcterms:created>
  <dcterms:modified xsi:type="dcterms:W3CDTF">2012-10-09T05:30:27Z</dcterms:modified>
</cp:coreProperties>
</file>